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theme/themeOverride4.xml" ContentType="application/vnd.openxmlformats-officedocument.themeOverr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1"/>
  </p:notesMasterIdLst>
  <p:sldIdLst>
    <p:sldId id="256" r:id="rId2"/>
    <p:sldId id="258" r:id="rId3"/>
    <p:sldId id="336" r:id="rId4"/>
    <p:sldId id="261" r:id="rId5"/>
    <p:sldId id="337" r:id="rId6"/>
    <p:sldId id="338" r:id="rId7"/>
    <p:sldId id="339" r:id="rId8"/>
    <p:sldId id="341" r:id="rId9"/>
    <p:sldId id="259" r:id="rId10"/>
  </p:sldIdLst>
  <p:sldSz cx="9144000" cy="5143500" type="screen16x9"/>
  <p:notesSz cx="6858000" cy="9144000"/>
  <p:embeddedFontLst>
    <p:embeddedFont>
      <p:font typeface="Bai Jamjuree" panose="020B0604020202020204" charset="-34"/>
      <p:regular r:id="rId12"/>
      <p:bold r:id="rId13"/>
      <p:italic r:id="rId14"/>
      <p:boldItalic r:id="rId15"/>
    </p:embeddedFont>
    <p:embeddedFont>
      <p:font typeface="Bebas Neue" panose="020B0606020202050201" pitchFamily="34" charset="0"/>
      <p:regular r:id="rId16"/>
    </p:embeddedFont>
    <p:embeddedFont>
      <p:font typeface="Century Gothic" panose="020B0502020202020204" pitchFamily="34" charset="0"/>
      <p:regular r:id="rId17"/>
      <p:bold r:id="rId18"/>
      <p:italic r:id="rId19"/>
      <p:boldItalic r:id="rId20"/>
    </p:embeddedFont>
    <p:embeddedFont>
      <p:font typeface="Chakra Petch" panose="020B0604020202020204" charset="-34"/>
      <p:regular r:id="rId21"/>
      <p:bold r:id="rId22"/>
      <p:italic r:id="rId23"/>
      <p:boldItalic r:id="rId24"/>
    </p:embeddedFont>
    <p:embeddedFont>
      <p:font typeface="Wingdings 3" panose="05040102010807070707" pitchFamily="18" charset="2"/>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75FF"/>
    <a:srgbClr val="6320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4DD58E-782B-4482-9A1F-F4DF27FA0FF7}">
  <a:tblStyle styleId="{DE4DD58E-782B-4482-9A1F-F4DF27FA0F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636B32F-54EB-4912-B479-83AA5AE1E52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52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47AF5-80B7-4EFB-976D-80A2ABC73B8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70AFF47D-13C8-4BCD-9A91-9883576285CD}">
      <dgm:prSet/>
      <dgm:spPr/>
      <dgm:t>
        <a:bodyPr/>
        <a:lstStyle/>
        <a:p>
          <a:pPr>
            <a:lnSpc>
              <a:spcPct val="100000"/>
            </a:lnSpc>
          </a:pPr>
          <a:r>
            <a:rPr lang="en-US" b="0" i="0" baseline="0" dirty="0"/>
            <a:t>Implement more pedestrian-friendly infrastructure like protected crosswalks and longer crossing times, especially in high-risk areas.</a:t>
          </a:r>
          <a:endParaRPr lang="en-US" dirty="0"/>
        </a:p>
      </dgm:t>
    </dgm:pt>
    <dgm:pt modelId="{6C40C29D-4028-4E12-AFD1-9ADDF2B3F556}" type="parTrans" cxnId="{F9AD29A6-1503-470C-B334-493C2CBB3767}">
      <dgm:prSet/>
      <dgm:spPr/>
      <dgm:t>
        <a:bodyPr/>
        <a:lstStyle/>
        <a:p>
          <a:endParaRPr lang="en-US"/>
        </a:p>
      </dgm:t>
    </dgm:pt>
    <dgm:pt modelId="{55A301A2-E5AA-4B59-ACE0-63EAE2E023CC}" type="sibTrans" cxnId="{F9AD29A6-1503-470C-B334-493C2CBB3767}">
      <dgm:prSet/>
      <dgm:spPr/>
      <dgm:t>
        <a:bodyPr/>
        <a:lstStyle/>
        <a:p>
          <a:endParaRPr lang="en-US"/>
        </a:p>
      </dgm:t>
    </dgm:pt>
    <dgm:pt modelId="{FE3902D8-F6C9-436C-BEBA-EE559C744D14}">
      <dgm:prSet/>
      <dgm:spPr/>
      <dgm:t>
        <a:bodyPr/>
        <a:lstStyle/>
        <a:p>
          <a:pPr>
            <a:lnSpc>
              <a:spcPct val="100000"/>
            </a:lnSpc>
          </a:pPr>
          <a:r>
            <a:rPr lang="en-US" b="0" i="0" baseline="0" dirty="0"/>
            <a:t>Expand dedicated bike lane networks, particularly in Brooklyn and Queens where accident rates are highest.</a:t>
          </a:r>
          <a:endParaRPr lang="en-US" dirty="0"/>
        </a:p>
      </dgm:t>
    </dgm:pt>
    <dgm:pt modelId="{D17DE314-7CA0-401C-9364-2D5C11803AA4}" type="parTrans" cxnId="{1AB7A885-105F-4DFD-9D30-9961AC7970AE}">
      <dgm:prSet/>
      <dgm:spPr/>
      <dgm:t>
        <a:bodyPr/>
        <a:lstStyle/>
        <a:p>
          <a:endParaRPr lang="en-US"/>
        </a:p>
      </dgm:t>
    </dgm:pt>
    <dgm:pt modelId="{FA4A7E98-5DE6-48C1-A119-8B0B6FD7FE64}" type="sibTrans" cxnId="{1AB7A885-105F-4DFD-9D30-9961AC7970AE}">
      <dgm:prSet/>
      <dgm:spPr/>
      <dgm:t>
        <a:bodyPr/>
        <a:lstStyle/>
        <a:p>
          <a:endParaRPr lang="en-US"/>
        </a:p>
      </dgm:t>
    </dgm:pt>
    <dgm:pt modelId="{BC10CFE5-CB73-495C-8456-DEB37D7D9FC0}">
      <dgm:prSet/>
      <dgm:spPr/>
      <dgm:t>
        <a:bodyPr/>
        <a:lstStyle/>
        <a:p>
          <a:pPr>
            <a:lnSpc>
              <a:spcPct val="100000"/>
            </a:lnSpc>
          </a:pPr>
          <a:r>
            <a:rPr lang="en-US" b="0" i="0" baseline="0" dirty="0"/>
            <a:t>Increase traffic enforcement during peak accident hours (3 PM to 6 PM) and on high-risk days (especially Fridays).</a:t>
          </a:r>
          <a:endParaRPr lang="en-US" dirty="0"/>
        </a:p>
      </dgm:t>
    </dgm:pt>
    <dgm:pt modelId="{391A9371-2BB0-47CF-B7DD-9A26ACB278FC}" type="parTrans" cxnId="{1DF8EE5A-5190-4E83-BA76-07A0CD23CC2B}">
      <dgm:prSet/>
      <dgm:spPr/>
      <dgm:t>
        <a:bodyPr/>
        <a:lstStyle/>
        <a:p>
          <a:endParaRPr lang="en-US"/>
        </a:p>
      </dgm:t>
    </dgm:pt>
    <dgm:pt modelId="{37EC1B91-B37C-480A-8F90-BDCD7AC22533}" type="sibTrans" cxnId="{1DF8EE5A-5190-4E83-BA76-07A0CD23CC2B}">
      <dgm:prSet/>
      <dgm:spPr/>
      <dgm:t>
        <a:bodyPr/>
        <a:lstStyle/>
        <a:p>
          <a:endParaRPr lang="en-US"/>
        </a:p>
      </dgm:t>
    </dgm:pt>
    <dgm:pt modelId="{AE40DA32-ED67-462E-BD7E-D176884225F4}">
      <dgm:prSet/>
      <dgm:spPr/>
      <dgm:t>
        <a:bodyPr/>
        <a:lstStyle/>
        <a:p>
          <a:pPr>
            <a:lnSpc>
              <a:spcPct val="100000"/>
            </a:lnSpc>
          </a:pPr>
          <a:r>
            <a:rPr lang="en-US" b="0" i="0" baseline="0" dirty="0"/>
            <a:t>Develop tailored safety plans for Brooklyn and Queens, given their higher accident rates. Analyze what makes Manhattan relatively safer despite its density, and apply lessons to other boroughs.</a:t>
          </a:r>
          <a:endParaRPr lang="en-US" dirty="0"/>
        </a:p>
      </dgm:t>
    </dgm:pt>
    <dgm:pt modelId="{98DF1EA6-D4F5-471F-8C0B-A989D51E4BAD}" type="parTrans" cxnId="{3A036AF0-5569-4205-A38E-08194367BB28}">
      <dgm:prSet/>
      <dgm:spPr/>
      <dgm:t>
        <a:bodyPr/>
        <a:lstStyle/>
        <a:p>
          <a:endParaRPr lang="en-US"/>
        </a:p>
      </dgm:t>
    </dgm:pt>
    <dgm:pt modelId="{F375A24E-AB99-412C-9B74-87C0B80D1459}" type="sibTrans" cxnId="{3A036AF0-5569-4205-A38E-08194367BB28}">
      <dgm:prSet/>
      <dgm:spPr/>
      <dgm:t>
        <a:bodyPr/>
        <a:lstStyle/>
        <a:p>
          <a:endParaRPr lang="en-US"/>
        </a:p>
      </dgm:t>
    </dgm:pt>
    <dgm:pt modelId="{82D36097-A6AD-4939-95C8-EA69646C6825}" type="pres">
      <dgm:prSet presAssocID="{43947AF5-80B7-4EFB-976D-80A2ABC73B8B}" presName="root" presStyleCnt="0">
        <dgm:presLayoutVars>
          <dgm:dir/>
          <dgm:resizeHandles val="exact"/>
        </dgm:presLayoutVars>
      </dgm:prSet>
      <dgm:spPr/>
    </dgm:pt>
    <dgm:pt modelId="{BF1EFCFD-7999-4927-A090-2CB7A0130C48}" type="pres">
      <dgm:prSet presAssocID="{70AFF47D-13C8-4BCD-9A91-9883576285CD}" presName="compNode" presStyleCnt="0"/>
      <dgm:spPr/>
    </dgm:pt>
    <dgm:pt modelId="{646D7F29-7342-482C-B2BC-5759A7C700F5}" type="pres">
      <dgm:prSet presAssocID="{70AFF47D-13C8-4BCD-9A91-9883576285C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alk"/>
        </a:ext>
      </dgm:extLst>
    </dgm:pt>
    <dgm:pt modelId="{3E963E61-DB65-48E4-8A60-9EC093210597}" type="pres">
      <dgm:prSet presAssocID="{70AFF47D-13C8-4BCD-9A91-9883576285CD}" presName="spaceRect" presStyleCnt="0"/>
      <dgm:spPr/>
    </dgm:pt>
    <dgm:pt modelId="{F9BD08D3-934F-46A7-9934-ED4FF90AD53D}" type="pres">
      <dgm:prSet presAssocID="{70AFF47D-13C8-4BCD-9A91-9883576285CD}" presName="textRect" presStyleLbl="revTx" presStyleIdx="0" presStyleCnt="4" custScaleX="174166">
        <dgm:presLayoutVars>
          <dgm:chMax val="1"/>
          <dgm:chPref val="1"/>
        </dgm:presLayoutVars>
      </dgm:prSet>
      <dgm:spPr/>
    </dgm:pt>
    <dgm:pt modelId="{6CDB4F6A-C7C5-43AA-8541-3921A97D31E6}" type="pres">
      <dgm:prSet presAssocID="{55A301A2-E5AA-4B59-ACE0-63EAE2E023CC}" presName="sibTrans" presStyleCnt="0"/>
      <dgm:spPr/>
    </dgm:pt>
    <dgm:pt modelId="{3DB90061-A5AC-4850-AE9F-2597B7D2441A}" type="pres">
      <dgm:prSet presAssocID="{FE3902D8-F6C9-436C-BEBA-EE559C744D14}" presName="compNode" presStyleCnt="0"/>
      <dgm:spPr/>
    </dgm:pt>
    <dgm:pt modelId="{B39ED9FF-80BF-4BAD-BD45-2AC00646CA71}" type="pres">
      <dgm:prSet presAssocID="{FE3902D8-F6C9-436C-BEBA-EE559C744D14}" presName="iconRect" presStyleLbl="node1" presStyleIdx="1" presStyleCnt="4" custLinFactNeighborX="25563" custLinFactNeighborY="-4829"/>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ike"/>
        </a:ext>
      </dgm:extLst>
    </dgm:pt>
    <dgm:pt modelId="{E64B6893-F159-4576-9E8D-FD99F259BA2F}" type="pres">
      <dgm:prSet presAssocID="{FE3902D8-F6C9-436C-BEBA-EE559C744D14}" presName="spaceRect" presStyleCnt="0"/>
      <dgm:spPr/>
    </dgm:pt>
    <dgm:pt modelId="{7FC3B60A-F642-4860-AAC1-3558E85CE740}" type="pres">
      <dgm:prSet presAssocID="{FE3902D8-F6C9-436C-BEBA-EE559C744D14}" presName="textRect" presStyleLbl="revTx" presStyleIdx="1" presStyleCnt="4" custScaleX="221820">
        <dgm:presLayoutVars>
          <dgm:chMax val="1"/>
          <dgm:chPref val="1"/>
        </dgm:presLayoutVars>
      </dgm:prSet>
      <dgm:spPr/>
    </dgm:pt>
    <dgm:pt modelId="{33380E60-0A55-4143-95F8-D404ED64D63F}" type="pres">
      <dgm:prSet presAssocID="{FA4A7E98-5DE6-48C1-A119-8B0B6FD7FE64}" presName="sibTrans" presStyleCnt="0"/>
      <dgm:spPr/>
    </dgm:pt>
    <dgm:pt modelId="{0C015B06-C898-4F25-99D7-4EAF7DDD3B48}" type="pres">
      <dgm:prSet presAssocID="{BC10CFE5-CB73-495C-8456-DEB37D7D9FC0}" presName="compNode" presStyleCnt="0"/>
      <dgm:spPr/>
    </dgm:pt>
    <dgm:pt modelId="{F60B968A-5745-416A-B40F-D147FBE354C8}" type="pres">
      <dgm:prSet presAssocID="{BC10CFE5-CB73-495C-8456-DEB37D7D9FC0}" presName="iconRect" presStyleLbl="node1" presStyleIdx="2" presStyleCnt="4" custLinFactNeighborX="27029" custLinFactNeighborY="19772"/>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ar"/>
        </a:ext>
      </dgm:extLst>
    </dgm:pt>
    <dgm:pt modelId="{D57D4F68-C5FE-4131-AF96-9D6E59109A15}" type="pres">
      <dgm:prSet presAssocID="{BC10CFE5-CB73-495C-8456-DEB37D7D9FC0}" presName="spaceRect" presStyleCnt="0"/>
      <dgm:spPr/>
    </dgm:pt>
    <dgm:pt modelId="{141E9A66-782A-4568-9116-FE2FD0D7A94E}" type="pres">
      <dgm:prSet presAssocID="{BC10CFE5-CB73-495C-8456-DEB37D7D9FC0}" presName="textRect" presStyleLbl="revTx" presStyleIdx="2" presStyleCnt="4" custScaleX="221785">
        <dgm:presLayoutVars>
          <dgm:chMax val="1"/>
          <dgm:chPref val="1"/>
        </dgm:presLayoutVars>
      </dgm:prSet>
      <dgm:spPr/>
    </dgm:pt>
    <dgm:pt modelId="{55F0C3AA-9D6A-4B19-AAE8-B04EF5E21888}" type="pres">
      <dgm:prSet presAssocID="{37EC1B91-B37C-480A-8F90-BDCD7AC22533}" presName="sibTrans" presStyleCnt="0"/>
      <dgm:spPr/>
    </dgm:pt>
    <dgm:pt modelId="{686EF5DA-9922-43D6-83E7-54043487A2E4}" type="pres">
      <dgm:prSet presAssocID="{AE40DA32-ED67-462E-BD7E-D176884225F4}" presName="compNode" presStyleCnt="0"/>
      <dgm:spPr/>
    </dgm:pt>
    <dgm:pt modelId="{B5AC1DD9-256D-43D9-98B6-1F1AD826AFCB}" type="pres">
      <dgm:prSet presAssocID="{AE40DA32-ED67-462E-BD7E-D176884225F4}" presName="iconRect" presStyleLbl="node1" presStyleIdx="3" presStyleCnt="4" custLinFactNeighborX="-17783" custLinFactNeighborY="189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ity"/>
        </a:ext>
      </dgm:extLst>
    </dgm:pt>
    <dgm:pt modelId="{29272DA7-FA4A-41C9-AFC3-4EEED0906922}" type="pres">
      <dgm:prSet presAssocID="{AE40DA32-ED67-462E-BD7E-D176884225F4}" presName="spaceRect" presStyleCnt="0"/>
      <dgm:spPr/>
    </dgm:pt>
    <dgm:pt modelId="{3F2B6968-0735-41F2-A8E3-46819D4BC0AA}" type="pres">
      <dgm:prSet presAssocID="{AE40DA32-ED67-462E-BD7E-D176884225F4}" presName="textRect" presStyleLbl="revTx" presStyleIdx="3" presStyleCnt="4" custScaleX="244100">
        <dgm:presLayoutVars>
          <dgm:chMax val="1"/>
          <dgm:chPref val="1"/>
        </dgm:presLayoutVars>
      </dgm:prSet>
      <dgm:spPr/>
    </dgm:pt>
  </dgm:ptLst>
  <dgm:cxnLst>
    <dgm:cxn modelId="{DF1DA619-2DE8-40F9-AE80-01C0DBEF0FDA}" type="presOf" srcId="{BC10CFE5-CB73-495C-8456-DEB37D7D9FC0}" destId="{141E9A66-782A-4568-9116-FE2FD0D7A94E}" srcOrd="0" destOrd="0" presId="urn:microsoft.com/office/officeart/2018/2/layout/IconLabelList"/>
    <dgm:cxn modelId="{CF91876C-3459-45D3-8BA1-B1EA079F3CE4}" type="presOf" srcId="{43947AF5-80B7-4EFB-976D-80A2ABC73B8B}" destId="{82D36097-A6AD-4939-95C8-EA69646C6825}" srcOrd="0" destOrd="0" presId="urn:microsoft.com/office/officeart/2018/2/layout/IconLabelList"/>
    <dgm:cxn modelId="{2BC7F250-D85A-4D2E-B609-362A31EE001E}" type="presOf" srcId="{FE3902D8-F6C9-436C-BEBA-EE559C744D14}" destId="{7FC3B60A-F642-4860-AAC1-3558E85CE740}" srcOrd="0" destOrd="0" presId="urn:microsoft.com/office/officeart/2018/2/layout/IconLabelList"/>
    <dgm:cxn modelId="{1DF8EE5A-5190-4E83-BA76-07A0CD23CC2B}" srcId="{43947AF5-80B7-4EFB-976D-80A2ABC73B8B}" destId="{BC10CFE5-CB73-495C-8456-DEB37D7D9FC0}" srcOrd="2" destOrd="0" parTransId="{391A9371-2BB0-47CF-B7DD-9A26ACB278FC}" sibTransId="{37EC1B91-B37C-480A-8F90-BDCD7AC22533}"/>
    <dgm:cxn modelId="{1AB7A885-105F-4DFD-9D30-9961AC7970AE}" srcId="{43947AF5-80B7-4EFB-976D-80A2ABC73B8B}" destId="{FE3902D8-F6C9-436C-BEBA-EE559C744D14}" srcOrd="1" destOrd="0" parTransId="{D17DE314-7CA0-401C-9364-2D5C11803AA4}" sibTransId="{FA4A7E98-5DE6-48C1-A119-8B0B6FD7FE64}"/>
    <dgm:cxn modelId="{F9AD29A6-1503-470C-B334-493C2CBB3767}" srcId="{43947AF5-80B7-4EFB-976D-80A2ABC73B8B}" destId="{70AFF47D-13C8-4BCD-9A91-9883576285CD}" srcOrd="0" destOrd="0" parTransId="{6C40C29D-4028-4E12-AFD1-9ADDF2B3F556}" sibTransId="{55A301A2-E5AA-4B59-ACE0-63EAE2E023CC}"/>
    <dgm:cxn modelId="{244A5CC0-A5AC-4880-BBCF-CB467061BB91}" type="presOf" srcId="{70AFF47D-13C8-4BCD-9A91-9883576285CD}" destId="{F9BD08D3-934F-46A7-9934-ED4FF90AD53D}" srcOrd="0" destOrd="0" presId="urn:microsoft.com/office/officeart/2018/2/layout/IconLabelList"/>
    <dgm:cxn modelId="{3A036AF0-5569-4205-A38E-08194367BB28}" srcId="{43947AF5-80B7-4EFB-976D-80A2ABC73B8B}" destId="{AE40DA32-ED67-462E-BD7E-D176884225F4}" srcOrd="3" destOrd="0" parTransId="{98DF1EA6-D4F5-471F-8C0B-A989D51E4BAD}" sibTransId="{F375A24E-AB99-412C-9B74-87C0B80D1459}"/>
    <dgm:cxn modelId="{199BD3F0-CFDC-4FAC-B434-5BF4F10649C4}" type="presOf" srcId="{AE40DA32-ED67-462E-BD7E-D176884225F4}" destId="{3F2B6968-0735-41F2-A8E3-46819D4BC0AA}" srcOrd="0" destOrd="0" presId="urn:microsoft.com/office/officeart/2018/2/layout/IconLabelList"/>
    <dgm:cxn modelId="{5D7B9913-D506-433C-855B-BF0B93C874E6}" type="presParOf" srcId="{82D36097-A6AD-4939-95C8-EA69646C6825}" destId="{BF1EFCFD-7999-4927-A090-2CB7A0130C48}" srcOrd="0" destOrd="0" presId="urn:microsoft.com/office/officeart/2018/2/layout/IconLabelList"/>
    <dgm:cxn modelId="{76E381EF-12E1-4BF2-8F75-CF4978F04A49}" type="presParOf" srcId="{BF1EFCFD-7999-4927-A090-2CB7A0130C48}" destId="{646D7F29-7342-482C-B2BC-5759A7C700F5}" srcOrd="0" destOrd="0" presId="urn:microsoft.com/office/officeart/2018/2/layout/IconLabelList"/>
    <dgm:cxn modelId="{041DD5CA-3B23-4839-BC27-0A270B33CBB3}" type="presParOf" srcId="{BF1EFCFD-7999-4927-A090-2CB7A0130C48}" destId="{3E963E61-DB65-48E4-8A60-9EC093210597}" srcOrd="1" destOrd="0" presId="urn:microsoft.com/office/officeart/2018/2/layout/IconLabelList"/>
    <dgm:cxn modelId="{25F8B1F1-7E8F-4347-8BC9-BC332B4189AA}" type="presParOf" srcId="{BF1EFCFD-7999-4927-A090-2CB7A0130C48}" destId="{F9BD08D3-934F-46A7-9934-ED4FF90AD53D}" srcOrd="2" destOrd="0" presId="urn:microsoft.com/office/officeart/2018/2/layout/IconLabelList"/>
    <dgm:cxn modelId="{E7A93481-C5F1-473F-9EEB-9544A003A101}" type="presParOf" srcId="{82D36097-A6AD-4939-95C8-EA69646C6825}" destId="{6CDB4F6A-C7C5-43AA-8541-3921A97D31E6}" srcOrd="1" destOrd="0" presId="urn:microsoft.com/office/officeart/2018/2/layout/IconLabelList"/>
    <dgm:cxn modelId="{76F85B9C-3C14-4BEC-8781-A17D79446FB8}" type="presParOf" srcId="{82D36097-A6AD-4939-95C8-EA69646C6825}" destId="{3DB90061-A5AC-4850-AE9F-2597B7D2441A}" srcOrd="2" destOrd="0" presId="urn:microsoft.com/office/officeart/2018/2/layout/IconLabelList"/>
    <dgm:cxn modelId="{A18CECC1-EFE2-4065-BA43-6C06DE853D9B}" type="presParOf" srcId="{3DB90061-A5AC-4850-AE9F-2597B7D2441A}" destId="{B39ED9FF-80BF-4BAD-BD45-2AC00646CA71}" srcOrd="0" destOrd="0" presId="urn:microsoft.com/office/officeart/2018/2/layout/IconLabelList"/>
    <dgm:cxn modelId="{1B067D54-94DD-4D39-A916-756C4FF51F27}" type="presParOf" srcId="{3DB90061-A5AC-4850-AE9F-2597B7D2441A}" destId="{E64B6893-F159-4576-9E8D-FD99F259BA2F}" srcOrd="1" destOrd="0" presId="urn:microsoft.com/office/officeart/2018/2/layout/IconLabelList"/>
    <dgm:cxn modelId="{FB978EDB-3B7E-47D2-867A-4DB714085D7B}" type="presParOf" srcId="{3DB90061-A5AC-4850-AE9F-2597B7D2441A}" destId="{7FC3B60A-F642-4860-AAC1-3558E85CE740}" srcOrd="2" destOrd="0" presId="urn:microsoft.com/office/officeart/2018/2/layout/IconLabelList"/>
    <dgm:cxn modelId="{9451FAD6-97DB-4617-A14E-C2291499E370}" type="presParOf" srcId="{82D36097-A6AD-4939-95C8-EA69646C6825}" destId="{33380E60-0A55-4143-95F8-D404ED64D63F}" srcOrd="3" destOrd="0" presId="urn:microsoft.com/office/officeart/2018/2/layout/IconLabelList"/>
    <dgm:cxn modelId="{7D6779D0-542F-412D-ACC6-B52F8C08B462}" type="presParOf" srcId="{82D36097-A6AD-4939-95C8-EA69646C6825}" destId="{0C015B06-C898-4F25-99D7-4EAF7DDD3B48}" srcOrd="4" destOrd="0" presId="urn:microsoft.com/office/officeart/2018/2/layout/IconLabelList"/>
    <dgm:cxn modelId="{E106BC5B-C960-4486-BB7A-FC468044BD65}" type="presParOf" srcId="{0C015B06-C898-4F25-99D7-4EAF7DDD3B48}" destId="{F60B968A-5745-416A-B40F-D147FBE354C8}" srcOrd="0" destOrd="0" presId="urn:microsoft.com/office/officeart/2018/2/layout/IconLabelList"/>
    <dgm:cxn modelId="{1BC61A58-04F3-46F9-B9CE-215A1925DEE2}" type="presParOf" srcId="{0C015B06-C898-4F25-99D7-4EAF7DDD3B48}" destId="{D57D4F68-C5FE-4131-AF96-9D6E59109A15}" srcOrd="1" destOrd="0" presId="urn:microsoft.com/office/officeart/2018/2/layout/IconLabelList"/>
    <dgm:cxn modelId="{56B960B8-3DB1-4A94-9197-C9BB9640A404}" type="presParOf" srcId="{0C015B06-C898-4F25-99D7-4EAF7DDD3B48}" destId="{141E9A66-782A-4568-9116-FE2FD0D7A94E}" srcOrd="2" destOrd="0" presId="urn:microsoft.com/office/officeart/2018/2/layout/IconLabelList"/>
    <dgm:cxn modelId="{491D09BA-CF59-4019-991F-A4742E6D13E3}" type="presParOf" srcId="{82D36097-A6AD-4939-95C8-EA69646C6825}" destId="{55F0C3AA-9D6A-4B19-AAE8-B04EF5E21888}" srcOrd="5" destOrd="0" presId="urn:microsoft.com/office/officeart/2018/2/layout/IconLabelList"/>
    <dgm:cxn modelId="{49ABC53C-0C73-4C75-9846-A85B02A253FB}" type="presParOf" srcId="{82D36097-A6AD-4939-95C8-EA69646C6825}" destId="{686EF5DA-9922-43D6-83E7-54043487A2E4}" srcOrd="6" destOrd="0" presId="urn:microsoft.com/office/officeart/2018/2/layout/IconLabelList"/>
    <dgm:cxn modelId="{6F3D40B2-E18A-48B0-B73C-EE5E23235343}" type="presParOf" srcId="{686EF5DA-9922-43D6-83E7-54043487A2E4}" destId="{B5AC1DD9-256D-43D9-98B6-1F1AD826AFCB}" srcOrd="0" destOrd="0" presId="urn:microsoft.com/office/officeart/2018/2/layout/IconLabelList"/>
    <dgm:cxn modelId="{721BCD3A-0E58-4D14-AD5B-64FCC9F30BBF}" type="presParOf" srcId="{686EF5DA-9922-43D6-83E7-54043487A2E4}" destId="{29272DA7-FA4A-41C9-AFC3-4EEED0906922}" srcOrd="1" destOrd="0" presId="urn:microsoft.com/office/officeart/2018/2/layout/IconLabelList"/>
    <dgm:cxn modelId="{215F4124-BA59-4384-B09E-FE1B4568A61B}" type="presParOf" srcId="{686EF5DA-9922-43D6-83E7-54043487A2E4}" destId="{3F2B6968-0735-41F2-A8E3-46819D4BC0AA}"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D7F29-7342-482C-B2BC-5759A7C700F5}">
      <dsp:nvSpPr>
        <dsp:cNvPr id="0" name=""/>
        <dsp:cNvSpPr/>
      </dsp:nvSpPr>
      <dsp:spPr>
        <a:xfrm>
          <a:off x="1369296" y="414886"/>
          <a:ext cx="618574" cy="61857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BD08D3-934F-46A7-9934-ED4FF90AD53D}">
      <dsp:nvSpPr>
        <dsp:cNvPr id="0" name=""/>
        <dsp:cNvSpPr/>
      </dsp:nvSpPr>
      <dsp:spPr>
        <a:xfrm>
          <a:off x="481532" y="1282617"/>
          <a:ext cx="2394102" cy="621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dirty="0"/>
            <a:t>Implement more pedestrian-friendly infrastructure like protected crosswalks and longer crossing times, especially in high-risk areas.</a:t>
          </a:r>
          <a:endParaRPr lang="en-US" sz="1100" kern="1200" dirty="0"/>
        </a:p>
      </dsp:txBody>
      <dsp:txXfrm>
        <a:off x="481532" y="1282617"/>
        <a:ext cx="2394102" cy="621863"/>
      </dsp:txXfrm>
    </dsp:sp>
    <dsp:sp modelId="{B39ED9FF-80BF-4BAD-BD45-2AC00646CA71}">
      <dsp:nvSpPr>
        <dsp:cNvPr id="0" name=""/>
        <dsp:cNvSpPr/>
      </dsp:nvSpPr>
      <dsp:spPr>
        <a:xfrm>
          <a:off x="4489609" y="385015"/>
          <a:ext cx="618574" cy="61857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C3B60A-F642-4860-AAC1-3558E85CE740}">
      <dsp:nvSpPr>
        <dsp:cNvPr id="0" name=""/>
        <dsp:cNvSpPr/>
      </dsp:nvSpPr>
      <dsp:spPr>
        <a:xfrm>
          <a:off x="3116191" y="1282617"/>
          <a:ext cx="3049158" cy="621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dirty="0"/>
            <a:t>Expand dedicated bike lane networks, particularly in Brooklyn and Queens where accident rates are highest.</a:t>
          </a:r>
          <a:endParaRPr lang="en-US" sz="1100" kern="1200" dirty="0"/>
        </a:p>
      </dsp:txBody>
      <dsp:txXfrm>
        <a:off x="3116191" y="1282617"/>
        <a:ext cx="3049158" cy="621863"/>
      </dsp:txXfrm>
    </dsp:sp>
    <dsp:sp modelId="{F60B968A-5745-416A-B40F-D147FBE354C8}">
      <dsp:nvSpPr>
        <dsp:cNvPr id="0" name=""/>
        <dsp:cNvSpPr/>
      </dsp:nvSpPr>
      <dsp:spPr>
        <a:xfrm>
          <a:off x="1383359" y="2370437"/>
          <a:ext cx="618574" cy="61857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1E9A66-782A-4568-9116-FE2FD0D7A94E}">
      <dsp:nvSpPr>
        <dsp:cNvPr id="0" name=""/>
        <dsp:cNvSpPr/>
      </dsp:nvSpPr>
      <dsp:spPr>
        <a:xfrm>
          <a:off x="1113" y="3115864"/>
          <a:ext cx="3048677" cy="621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dirty="0"/>
            <a:t>Increase traffic enforcement during peak accident hours (3 PM to 6 PM) and on high-risk days (especially Fridays).</a:t>
          </a:r>
          <a:endParaRPr lang="en-US" sz="1100" kern="1200" dirty="0"/>
        </a:p>
      </dsp:txBody>
      <dsp:txXfrm>
        <a:off x="1113" y="3115864"/>
        <a:ext cx="3048677" cy="621863"/>
      </dsp:txXfrm>
    </dsp:sp>
    <dsp:sp modelId="{B5AC1DD9-256D-43D9-98B6-1F1AD826AFCB}">
      <dsp:nvSpPr>
        <dsp:cNvPr id="0" name=""/>
        <dsp:cNvSpPr/>
      </dsp:nvSpPr>
      <dsp:spPr>
        <a:xfrm>
          <a:off x="4548769" y="2259861"/>
          <a:ext cx="618574" cy="61857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2B6968-0735-41F2-A8E3-46819D4BC0AA}">
      <dsp:nvSpPr>
        <dsp:cNvPr id="0" name=""/>
        <dsp:cNvSpPr/>
      </dsp:nvSpPr>
      <dsp:spPr>
        <a:xfrm>
          <a:off x="3290347" y="3115864"/>
          <a:ext cx="3355421" cy="6218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i="0" kern="1200" baseline="0" dirty="0"/>
            <a:t>Develop tailored safety plans for Brooklyn and Queens, given their higher accident rates. Analyze what makes Manhattan relatively safer despite its density, and apply lessons to other boroughs.</a:t>
          </a:r>
          <a:endParaRPr lang="en-US" sz="1100" kern="1200" dirty="0"/>
        </a:p>
      </dsp:txBody>
      <dsp:txXfrm>
        <a:off x="3290347" y="3115864"/>
        <a:ext cx="3355421" cy="62186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a8672c0b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2a8672c0b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a8d9c0de1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a8d9c0de1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8d9c0de1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8d9c0de1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8d9c0de1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8d9c0de1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895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8d9c0de1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8d9c0de1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307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8d9c0de1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8d9c0de1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800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a8d9c0de1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a8d9c0de1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0328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a8d9c0de1f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a8d9c0de1f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159" y="514350"/>
            <a:ext cx="6000750" cy="2228851"/>
          </a:xfrm>
        </p:spPr>
        <p:txBody>
          <a:bodyPr anchor="b">
            <a:normAutofit/>
          </a:bodyPr>
          <a:lstStyle>
            <a:lvl1pPr algn="l">
              <a:defRPr sz="3600">
                <a:effectLst/>
              </a:defRPr>
            </a:lvl1pPr>
          </a:lstStyle>
          <a:p>
            <a:r>
              <a:rPr lang="en-US"/>
              <a:t>Click to edit Master title style</a:t>
            </a:r>
            <a:endParaRPr lang="en-US" dirty="0"/>
          </a:p>
        </p:txBody>
      </p:sp>
      <p:sp>
        <p:nvSpPr>
          <p:cNvPr id="3" name="Subtitle 2"/>
          <p:cNvSpPr>
            <a:spLocks noGrp="1"/>
          </p:cNvSpPr>
          <p:nvPr>
            <p:ph type="subTitle" idx="1"/>
          </p:nvPr>
        </p:nvSpPr>
        <p:spPr>
          <a:xfrm>
            <a:off x="513159" y="2882900"/>
            <a:ext cx="4800600" cy="1460500"/>
          </a:xfrm>
        </p:spPr>
        <p:txBody>
          <a:bodyPr anchor="t">
            <a:normAutofit/>
          </a:bodyPr>
          <a:lstStyle>
            <a:lvl1pPr marL="0" indent="0" algn="l">
              <a:buNone/>
              <a:defRPr sz="1575">
                <a:solidFill>
                  <a:schemeClr val="bg2">
                    <a:lumMod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6171009" y="6350"/>
            <a:ext cx="2857500" cy="28575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581128" y="68659"/>
            <a:ext cx="4560491" cy="456049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5426869" y="171450"/>
            <a:ext cx="3714750" cy="371475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501878" y="24209"/>
            <a:ext cx="3639742" cy="363974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884070" y="457201"/>
            <a:ext cx="3257549" cy="325754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621126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514350" y="400050"/>
            <a:ext cx="8114109" cy="234315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16" name="Text Placeholder 9"/>
          <p:cNvSpPr>
            <a:spLocks noGrp="1"/>
          </p:cNvSpPr>
          <p:nvPr>
            <p:ph type="body" sz="quarter" idx="14"/>
          </p:nvPr>
        </p:nvSpPr>
        <p:spPr>
          <a:xfrm>
            <a:off x="685801" y="2882900"/>
            <a:ext cx="6228158" cy="342900"/>
          </a:xfrm>
        </p:spPr>
        <p:txBody>
          <a:bodyPr anchor="t">
            <a:normAutofit/>
          </a:bodyPr>
          <a:lstStyle>
            <a:lvl1pPr marL="0" indent="0">
              <a:buFontTx/>
              <a:buNone/>
              <a:defRPr sz="120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3790534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anchor="ctr">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513159" y="3086100"/>
            <a:ext cx="6401991" cy="1409700"/>
          </a:xfrm>
        </p:spPr>
        <p:txBody>
          <a:bodyPr anchor="ctr">
            <a:normAutofit/>
          </a:bodyPr>
          <a:lstStyle>
            <a:lvl1pPr marL="0" indent="0" algn="l">
              <a:buNone/>
              <a:defRPr sz="150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08902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514350"/>
            <a:ext cx="6858001" cy="2057400"/>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84659" y="2571750"/>
            <a:ext cx="6400800"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513160" y="3225801"/>
            <a:ext cx="6400800" cy="1263649"/>
          </a:xfrm>
        </p:spPr>
        <p:txBody>
          <a:bodyPr anchor="ctr">
            <a:normAutofit/>
          </a:bodyPr>
          <a:lstStyle>
            <a:lvl1pPr marL="0" indent="0" algn="l">
              <a:buNone/>
              <a:defRPr sz="150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398859" y="609167"/>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5" name="TextBox 14"/>
          <p:cNvSpPr txBox="1"/>
          <p:nvPr/>
        </p:nvSpPr>
        <p:spPr>
          <a:xfrm>
            <a:off x="7714059" y="2076451"/>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spTree>
    <p:extLst>
      <p:ext uri="{BB962C8B-B14F-4D97-AF65-F5344CB8AC3E}">
        <p14:creationId xmlns:p14="http://schemas.microsoft.com/office/powerpoint/2010/main" val="206694858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3159" y="2571750"/>
            <a:ext cx="6400800" cy="1273050"/>
          </a:xfrm>
        </p:spPr>
        <p:txBody>
          <a:bodyPr anchor="b">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513158" y="3849736"/>
            <a:ext cx="6401993" cy="645300"/>
          </a:xfrm>
        </p:spPr>
        <p:txBody>
          <a:bodyPr anchor="t">
            <a:normAutofit/>
          </a:bodyPr>
          <a:lstStyle>
            <a:lvl1pPr marL="0" indent="0" algn="l">
              <a:buNone/>
              <a:defRPr sz="150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2906961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60" y="514350"/>
            <a:ext cx="6858000" cy="2057400"/>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13159" y="2946400"/>
            <a:ext cx="6400801" cy="787400"/>
          </a:xfrm>
        </p:spPr>
        <p:txBody>
          <a:bodyPr vert="horz" lIns="91440" tIns="45720" rIns="91440" bIns="45720" rtlCol="0" anchor="b">
            <a:normAutofit/>
          </a:bodyPr>
          <a:lstStyle>
            <a:lvl1pPr>
              <a:buNone/>
              <a:defRPr lang="en-US" sz="18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733800"/>
            <a:ext cx="6400801" cy="762000"/>
          </a:xfrm>
        </p:spPr>
        <p:txBody>
          <a:bodyPr anchor="t">
            <a:normAutofit/>
          </a:bodyPr>
          <a:lstStyle>
            <a:lvl1pPr marL="0" indent="0" algn="l">
              <a:buNone/>
              <a:defRPr sz="135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398859" y="609167"/>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2" name="TextBox 11"/>
          <p:cNvSpPr txBox="1"/>
          <p:nvPr/>
        </p:nvSpPr>
        <p:spPr>
          <a:xfrm>
            <a:off x="7714059" y="2076451"/>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spTree>
    <p:extLst>
      <p:ext uri="{BB962C8B-B14F-4D97-AF65-F5344CB8AC3E}">
        <p14:creationId xmlns:p14="http://schemas.microsoft.com/office/powerpoint/2010/main" val="260126959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13159" y="2946401"/>
            <a:ext cx="6400800" cy="628650"/>
          </a:xfrm>
        </p:spPr>
        <p:txBody>
          <a:bodyPr vert="horz" lIns="91440" tIns="45720" rIns="91440" bIns="45720" rtlCol="0" anchor="b">
            <a:normAutofit/>
          </a:bodyPr>
          <a:lstStyle>
            <a:lvl1pPr>
              <a:buNone/>
              <a:defRPr lang="en-US" sz="18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575049"/>
            <a:ext cx="6400801" cy="920750"/>
          </a:xfrm>
        </p:spPr>
        <p:txBody>
          <a:bodyPr anchor="t">
            <a:normAutofit/>
          </a:bodyPr>
          <a:lstStyle>
            <a:lvl1pPr marL="0" indent="0" algn="l">
              <a:buNone/>
              <a:defRPr sz="135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9097791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0327637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3909" y="514350"/>
            <a:ext cx="1543050" cy="3429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4350" y="514350"/>
            <a:ext cx="5867400" cy="398145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34640339"/>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10" name="Google Shape;10;p2"/>
          <p:cNvSpPr txBox="1">
            <a:spLocks noGrp="1"/>
          </p:cNvSpPr>
          <p:nvPr>
            <p:ph type="ctrTitle"/>
          </p:nvPr>
        </p:nvSpPr>
        <p:spPr>
          <a:xfrm>
            <a:off x="713225" y="655963"/>
            <a:ext cx="7707000" cy="1554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b="1">
                <a:latin typeface="Chakra Petch"/>
                <a:ea typeface="Chakra Petch"/>
                <a:cs typeface="Chakra Petch"/>
                <a:sym typeface="Chakra Pet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078850" y="2286988"/>
            <a:ext cx="4986300" cy="4818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a:spLocks noGrp="1"/>
          </p:cNvSpPr>
          <p:nvPr>
            <p:ph type="pic" idx="2"/>
          </p:nvPr>
        </p:nvSpPr>
        <p:spPr>
          <a:xfrm>
            <a:off x="0" y="3058676"/>
            <a:ext cx="9144000" cy="2084700"/>
          </a:xfrm>
          <a:prstGeom prst="rect">
            <a:avLst/>
          </a:prstGeom>
          <a:noFill/>
          <a:ln>
            <a:noFill/>
          </a:ln>
        </p:spPr>
      </p:sp>
    </p:spTree>
    <p:extLst>
      <p:ext uri="{BB962C8B-B14F-4D97-AF65-F5344CB8AC3E}">
        <p14:creationId xmlns:p14="http://schemas.microsoft.com/office/powerpoint/2010/main" val="36346779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12"/>
        <p:cNvGrpSpPr/>
        <p:nvPr/>
      </p:nvGrpSpPr>
      <p:grpSpPr>
        <a:xfrm>
          <a:off x="0" y="0"/>
          <a:ext cx="0" cy="0"/>
          <a:chOff x="0" y="0"/>
          <a:chExt cx="0" cy="0"/>
        </a:xfrm>
      </p:grpSpPr>
      <p:sp>
        <p:nvSpPr>
          <p:cNvPr id="114" name="Google Shape;114;p13"/>
          <p:cNvSpPr txBox="1">
            <a:spLocks noGrp="1"/>
          </p:cNvSpPr>
          <p:nvPr>
            <p:ph type="subTitle" idx="1"/>
          </p:nvPr>
        </p:nvSpPr>
        <p:spPr>
          <a:xfrm>
            <a:off x="720000" y="4007100"/>
            <a:ext cx="2305500" cy="53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subTitle" idx="2"/>
          </p:nvPr>
        </p:nvSpPr>
        <p:spPr>
          <a:xfrm>
            <a:off x="3419273" y="4007100"/>
            <a:ext cx="2305500" cy="53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3"/>
          <p:cNvSpPr txBox="1">
            <a:spLocks noGrp="1"/>
          </p:cNvSpPr>
          <p:nvPr>
            <p:ph type="subTitle" idx="3"/>
          </p:nvPr>
        </p:nvSpPr>
        <p:spPr>
          <a:xfrm>
            <a:off x="6118550" y="4007100"/>
            <a:ext cx="2305500" cy="53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hasCustomPrompt="1"/>
          </p:nvPr>
        </p:nvSpPr>
        <p:spPr>
          <a:xfrm>
            <a:off x="1505400" y="2885282"/>
            <a:ext cx="7347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4" hasCustomPrompt="1"/>
          </p:nvPr>
        </p:nvSpPr>
        <p:spPr>
          <a:xfrm>
            <a:off x="4204673" y="2885282"/>
            <a:ext cx="7347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5" hasCustomPrompt="1"/>
          </p:nvPr>
        </p:nvSpPr>
        <p:spPr>
          <a:xfrm>
            <a:off x="6903949" y="2885282"/>
            <a:ext cx="7347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6"/>
          </p:nvPr>
        </p:nvSpPr>
        <p:spPr>
          <a:xfrm>
            <a:off x="720000" y="3394388"/>
            <a:ext cx="2305500" cy="73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Chakra Petch"/>
                <a:ea typeface="Chakra Petch"/>
                <a:cs typeface="Chakra Petch"/>
                <a:sym typeface="Chakra Petch"/>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1" name="Google Shape;121;p13"/>
          <p:cNvSpPr txBox="1">
            <a:spLocks noGrp="1"/>
          </p:cNvSpPr>
          <p:nvPr>
            <p:ph type="subTitle" idx="7"/>
          </p:nvPr>
        </p:nvSpPr>
        <p:spPr>
          <a:xfrm>
            <a:off x="3419273" y="3394388"/>
            <a:ext cx="2305500" cy="73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Chakra Petch"/>
                <a:ea typeface="Chakra Petch"/>
                <a:cs typeface="Chakra Petch"/>
                <a:sym typeface="Chakra Petch"/>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2" name="Google Shape;122;p13"/>
          <p:cNvSpPr txBox="1">
            <a:spLocks noGrp="1"/>
          </p:cNvSpPr>
          <p:nvPr>
            <p:ph type="subTitle" idx="8"/>
          </p:nvPr>
        </p:nvSpPr>
        <p:spPr>
          <a:xfrm>
            <a:off x="6118550" y="3394388"/>
            <a:ext cx="2305500" cy="73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Chakra Petch"/>
                <a:ea typeface="Chakra Petch"/>
                <a:cs typeface="Chakra Petch"/>
                <a:sym typeface="Chakra Petch"/>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3" name="Google Shape;123;p13"/>
          <p:cNvSpPr txBox="1">
            <a:spLocks noGrp="1"/>
          </p:cNvSpPr>
          <p:nvPr>
            <p:ph type="title" idx="9"/>
          </p:nvPr>
        </p:nvSpPr>
        <p:spPr>
          <a:xfrm>
            <a:off x="720000" y="217777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3"/>
          <p:cNvSpPr>
            <a:spLocks noGrp="1"/>
          </p:cNvSpPr>
          <p:nvPr>
            <p:ph type="pic" idx="13"/>
          </p:nvPr>
        </p:nvSpPr>
        <p:spPr>
          <a:xfrm>
            <a:off x="0" y="0"/>
            <a:ext cx="9144000" cy="2084700"/>
          </a:xfrm>
          <a:prstGeom prst="rect">
            <a:avLst/>
          </a:prstGeom>
          <a:noFill/>
          <a:ln>
            <a:noFill/>
          </a:ln>
        </p:spPr>
      </p:sp>
    </p:spTree>
    <p:extLst>
      <p:ext uri="{BB962C8B-B14F-4D97-AF65-F5344CB8AC3E}">
        <p14:creationId xmlns:p14="http://schemas.microsoft.com/office/powerpoint/2010/main" val="796834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5398983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98"/>
        <p:cNvGrpSpPr/>
        <p:nvPr/>
      </p:nvGrpSpPr>
      <p:grpSpPr>
        <a:xfrm>
          <a:off x="0" y="0"/>
          <a:ext cx="0" cy="0"/>
          <a:chOff x="0" y="0"/>
          <a:chExt cx="0" cy="0"/>
        </a:xfrm>
      </p:grpSpPr>
      <p:sp>
        <p:nvSpPr>
          <p:cNvPr id="200" name="Google Shape;200;p21"/>
          <p:cNvSpPr txBox="1">
            <a:spLocks noGrp="1"/>
          </p:cNvSpPr>
          <p:nvPr>
            <p:ph type="subTitle" idx="1"/>
          </p:nvPr>
        </p:nvSpPr>
        <p:spPr>
          <a:xfrm>
            <a:off x="4845223" y="1406325"/>
            <a:ext cx="30360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1"/>
          <p:cNvSpPr txBox="1">
            <a:spLocks noGrp="1"/>
          </p:cNvSpPr>
          <p:nvPr>
            <p:ph type="subTitle" idx="2"/>
          </p:nvPr>
        </p:nvSpPr>
        <p:spPr>
          <a:xfrm>
            <a:off x="1262777" y="1406325"/>
            <a:ext cx="30360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34038310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6"/>
        <p:cNvGrpSpPr/>
        <p:nvPr/>
      </p:nvGrpSpPr>
      <p:grpSpPr>
        <a:xfrm>
          <a:off x="0" y="0"/>
          <a:ext cx="0" cy="0"/>
          <a:chOff x="0" y="0"/>
          <a:chExt cx="0" cy="0"/>
        </a:xfrm>
      </p:grpSpPr>
      <p:sp>
        <p:nvSpPr>
          <p:cNvPr id="88" name="Google Shape;88;p9"/>
          <p:cNvSpPr txBox="1">
            <a:spLocks noGrp="1"/>
          </p:cNvSpPr>
          <p:nvPr>
            <p:ph type="title"/>
          </p:nvPr>
        </p:nvSpPr>
        <p:spPr>
          <a:xfrm>
            <a:off x="711901" y="1409153"/>
            <a:ext cx="3320700" cy="1193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9" name="Google Shape;89;p9"/>
          <p:cNvSpPr txBox="1">
            <a:spLocks noGrp="1"/>
          </p:cNvSpPr>
          <p:nvPr>
            <p:ph type="subTitle" idx="1"/>
          </p:nvPr>
        </p:nvSpPr>
        <p:spPr>
          <a:xfrm>
            <a:off x="711900" y="2690678"/>
            <a:ext cx="3320700" cy="103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9"/>
          <p:cNvSpPr>
            <a:spLocks noGrp="1"/>
          </p:cNvSpPr>
          <p:nvPr>
            <p:ph type="pic" idx="2"/>
          </p:nvPr>
        </p:nvSpPr>
        <p:spPr>
          <a:xfrm>
            <a:off x="5356700" y="-2250"/>
            <a:ext cx="3209400" cy="5148000"/>
          </a:xfrm>
          <a:prstGeom prst="rect">
            <a:avLst/>
          </a:prstGeom>
          <a:noFill/>
          <a:ln>
            <a:noFill/>
          </a:ln>
        </p:spPr>
      </p:sp>
    </p:spTree>
    <p:extLst>
      <p:ext uri="{BB962C8B-B14F-4D97-AF65-F5344CB8AC3E}">
        <p14:creationId xmlns:p14="http://schemas.microsoft.com/office/powerpoint/2010/main" val="849374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3159" y="1504950"/>
            <a:ext cx="6400801" cy="1711200"/>
          </a:xfrm>
        </p:spPr>
        <p:txBody>
          <a:bodyPr anchor="b">
            <a:normAutofit/>
          </a:bodyPr>
          <a:lstStyle>
            <a:lvl1pPr algn="l">
              <a:defRPr sz="2700" b="0" cap="all"/>
            </a:lvl1pPr>
          </a:lstStyle>
          <a:p>
            <a:r>
              <a:rPr lang="en-US"/>
              <a:t>Click to edit Master title style</a:t>
            </a:r>
            <a:endParaRPr lang="en-US" dirty="0"/>
          </a:p>
        </p:txBody>
      </p:sp>
      <p:sp>
        <p:nvSpPr>
          <p:cNvPr id="3" name="Text Placeholder 2"/>
          <p:cNvSpPr>
            <a:spLocks noGrp="1"/>
          </p:cNvSpPr>
          <p:nvPr>
            <p:ph type="body" idx="1"/>
          </p:nvPr>
        </p:nvSpPr>
        <p:spPr>
          <a:xfrm>
            <a:off x="513160" y="3371850"/>
            <a:ext cx="6400800" cy="1123950"/>
          </a:xfrm>
        </p:spPr>
        <p:txBody>
          <a:bodyPr anchor="t">
            <a:normAutofit/>
          </a:bodyPr>
          <a:lstStyle>
            <a:lvl1pPr marL="0" indent="0" algn="l">
              <a:buNone/>
              <a:defRPr sz="1350">
                <a:solidFill>
                  <a:schemeClr val="bg2">
                    <a:lumMod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3276348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3159" y="514351"/>
            <a:ext cx="3703241"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356100" y="514351"/>
            <a:ext cx="3700859"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898447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29061" y="514350"/>
            <a:ext cx="3487340" cy="432197"/>
          </a:xfrm>
        </p:spPr>
        <p:txBody>
          <a:bodyPr anchor="b">
            <a:no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3159" y="952897"/>
            <a:ext cx="370324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59299" y="514350"/>
            <a:ext cx="3498851" cy="432197"/>
          </a:xfrm>
        </p:spPr>
        <p:txBody>
          <a:bodyPr anchor="b">
            <a:no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354909" y="946546"/>
            <a:ext cx="369689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120511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7803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47198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13759" y="514350"/>
            <a:ext cx="2743200"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513159" y="514350"/>
            <a:ext cx="4457701" cy="398145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13759" y="1657350"/>
            <a:ext cx="2743200" cy="1568450"/>
          </a:xfrm>
        </p:spPr>
        <p:txBody>
          <a:bodyPr anchor="t">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846875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42109" y="1085850"/>
            <a:ext cx="4514850" cy="85725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1759" y="685800"/>
            <a:ext cx="2460731" cy="3429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3542109" y="2082800"/>
            <a:ext cx="4516041" cy="1536700"/>
          </a:xfrm>
        </p:spPr>
        <p:txBody>
          <a:bodyPr anchor="t">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3681511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905227" y="2222500"/>
            <a:ext cx="2236394" cy="2406650"/>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13159" y="3365499"/>
            <a:ext cx="6400800" cy="11303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3159" y="514351"/>
            <a:ext cx="6400800" cy="271145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28309" y="4629150"/>
            <a:ext cx="1200150" cy="273844"/>
          </a:xfrm>
          <a:prstGeom prst="rect">
            <a:avLst/>
          </a:prstGeom>
        </p:spPr>
        <p:txBody>
          <a:bodyPr vert="horz" lIns="91440" tIns="45720" rIns="91440" bIns="45720" rtlCol="0" anchor="t"/>
          <a:lstStyle>
            <a:lvl1pPr algn="r">
              <a:defRPr sz="750" b="0" i="0">
                <a:solidFill>
                  <a:schemeClr val="bg2">
                    <a:lumMod val="50000"/>
                  </a:schemeClr>
                </a:solidFill>
                <a:effectLst/>
                <a:latin typeface="+mn-lt"/>
              </a:defRPr>
            </a:lvl1pPr>
          </a:lstStyle>
          <a:p>
            <a:fld id="{B61BEF0D-F0BB-DE4B-95CE-6DB70DBA9567}" type="datetimeFigureOut">
              <a:rPr lang="en-US" dirty="0"/>
              <a:pPr/>
              <a:t>8/9/2024</a:t>
            </a:fld>
            <a:endParaRPr lang="en-US" dirty="0"/>
          </a:p>
        </p:txBody>
      </p:sp>
      <p:sp>
        <p:nvSpPr>
          <p:cNvPr id="5" name="Footer Placeholder 4"/>
          <p:cNvSpPr>
            <a:spLocks noGrp="1"/>
          </p:cNvSpPr>
          <p:nvPr>
            <p:ph type="ftr" sz="quarter" idx="3"/>
          </p:nvPr>
        </p:nvSpPr>
        <p:spPr>
          <a:xfrm>
            <a:off x="513159" y="4629150"/>
            <a:ext cx="5657850" cy="273844"/>
          </a:xfrm>
          <a:prstGeom prst="rect">
            <a:avLst/>
          </a:prstGeom>
        </p:spPr>
        <p:txBody>
          <a:bodyPr vert="horz" lIns="91440" tIns="45720" rIns="91440" bIns="45720" rtlCol="0" anchor="t"/>
          <a:lstStyle>
            <a:lvl1pPr algn="l">
              <a:defRPr sz="75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7772400" y="4183857"/>
            <a:ext cx="856684" cy="502444"/>
          </a:xfrm>
          <a:prstGeom prst="rect">
            <a:avLst/>
          </a:prstGeom>
        </p:spPr>
        <p:txBody>
          <a:bodyPr vert="horz" lIns="91440" tIns="45720" rIns="91440" bIns="45720" rtlCol="0" anchor="b"/>
          <a:lstStyle>
            <a:lvl1pPr algn="r">
              <a:defRPr sz="2400" b="0" i="0">
                <a:solidFill>
                  <a:schemeClr val="bg2">
                    <a:lumMod val="50000"/>
                  </a:schemeClr>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5279908"/>
      </p:ext>
    </p:extLst>
  </p:cSld>
  <p:clrMap bg1="dk1" tx1="lt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2" r:id="rId19"/>
    <p:sldLayoutId id="2147483703" r:id="rId20"/>
    <p:sldLayoutId id="2147483704" r:id="rId21"/>
  </p:sldLayoutIdLst>
  <p:hf sldNum="0" hdr="0" ftr="0" dt="0"/>
  <p:txStyles>
    <p:titleStyle>
      <a:lvl1pPr algn="l" defTabSz="342900" rtl="0" eaLnBrk="1" latinLnBrk="0" hangingPunct="1">
        <a:spcBef>
          <a:spcPct val="0"/>
        </a:spcBef>
        <a:buNone/>
        <a:defRPr sz="27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80000"/>
        <a:buFont typeface="Wingdings 3" panose="05040102010807070707" pitchFamily="18" charset="2"/>
        <a:buChar char=""/>
        <a:defRPr sz="1500" kern="1200" cap="none">
          <a:solidFill>
            <a:schemeClr val="bg2">
              <a:lumMod val="75000"/>
            </a:schemeClr>
          </a:solidFill>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80000"/>
        <a:buFont typeface="Wingdings 3" panose="05040102010807070707" pitchFamily="18" charset="2"/>
        <a:buChar char=""/>
        <a:defRPr sz="1350" kern="1200" cap="none">
          <a:solidFill>
            <a:schemeClr val="bg2">
              <a:lumMod val="75000"/>
            </a:schemeClr>
          </a:solidFill>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80000"/>
        <a:buFont typeface="Wingdings 3" panose="05040102010807070707" pitchFamily="18" charset="2"/>
        <a:buChar char=""/>
        <a:defRPr sz="1200" kern="1200" cap="none">
          <a:solidFill>
            <a:schemeClr val="bg2">
              <a:lumMod val="75000"/>
            </a:schemeClr>
          </a:solidFill>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80000"/>
        <a:buFont typeface="Wingdings 3" panose="05040102010807070707" pitchFamily="18" charset="2"/>
        <a:buChar char=""/>
        <a:defRPr sz="1050" kern="1200" cap="none">
          <a:solidFill>
            <a:schemeClr val="bg2">
              <a:lumMod val="75000"/>
            </a:schemeClr>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0.xml"/><Relationship Id="rId1" Type="http://schemas.openxmlformats.org/officeDocument/2006/relationships/themeOverride" Target="../theme/themeOverride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0.xml"/><Relationship Id="rId1" Type="http://schemas.openxmlformats.org/officeDocument/2006/relationships/themeOverride" Target="../theme/themeOverride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0.xml"/><Relationship Id="rId1" Type="http://schemas.openxmlformats.org/officeDocument/2006/relationships/themeOverride" Target="../theme/themeOverride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notesSlide" Target="../notesSlides/notesSlide7.xml"/><Relationship Id="rId7" Type="http://schemas.openxmlformats.org/officeDocument/2006/relationships/diagramQuickStyle" Target="../diagrams/quickStyle1.xml"/><Relationship Id="rId2" Type="http://schemas.openxmlformats.org/officeDocument/2006/relationships/slideLayout" Target="../slideLayouts/slideLayout20.xml"/><Relationship Id="rId1" Type="http://schemas.openxmlformats.org/officeDocument/2006/relationships/themeOverride" Target="../theme/themeOverride4.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0.jpe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19000">
              <a:schemeClr val="bg2">
                <a:shade val="96000"/>
                <a:satMod val="120000"/>
                <a:lumMod val="90000"/>
              </a:schemeClr>
            </a:gs>
          </a:gsLst>
          <a:lin ang="6120000" scaled="1"/>
        </a:gradFill>
        <a:effectLst/>
      </p:bgPr>
    </p:bg>
    <p:spTree>
      <p:nvGrpSpPr>
        <p:cNvPr id="1" name="Shape 377"/>
        <p:cNvGrpSpPr/>
        <p:nvPr/>
      </p:nvGrpSpPr>
      <p:grpSpPr>
        <a:xfrm>
          <a:off x="0" y="0"/>
          <a:ext cx="0" cy="0"/>
          <a:chOff x="0" y="0"/>
          <a:chExt cx="0" cy="0"/>
        </a:xfrm>
      </p:grpSpPr>
      <p:sp useBgFill="1">
        <p:nvSpPr>
          <p:cNvPr id="385" name="Rectangle 384">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8" name="Google Shape;378;p35" descr="A traffic jam on a street&#10;&#10;Description automatically generated"/>
          <p:cNvPicPr preferRelativeResize="0">
            <a:picLocks noGrp="1"/>
          </p:cNvPicPr>
          <p:nvPr>
            <p:ph type="pic" idx="2"/>
          </p:nvPr>
        </p:nvPicPr>
        <p:blipFill rotWithShape="1">
          <a:blip r:embed="rId3">
            <a:alphaModFix amt="40000"/>
          </a:blip>
          <a:srcRect l="444"/>
          <a:stretch/>
        </p:blipFill>
        <p:spPr>
          <a:xfrm>
            <a:off x="-2381" y="10"/>
            <a:ext cx="9143999" cy="5143490"/>
          </a:xfrm>
          <a:prstGeom prst="rect">
            <a:avLst/>
          </a:prstGeom>
        </p:spPr>
      </p:pic>
      <p:sp>
        <p:nvSpPr>
          <p:cNvPr id="379" name="Google Shape;379;p35"/>
          <p:cNvSpPr txBox="1">
            <a:spLocks noGrp="1"/>
          </p:cNvSpPr>
          <p:nvPr>
            <p:ph type="ctrTitle"/>
          </p:nvPr>
        </p:nvSpPr>
        <p:spPr>
          <a:xfrm>
            <a:off x="513159" y="514349"/>
            <a:ext cx="6000750" cy="2228851"/>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 dirty="0"/>
              <a:t>New York City Traffic Collisions</a:t>
            </a:r>
            <a:endParaRPr lang="en-CA" dirty="0"/>
          </a:p>
        </p:txBody>
      </p:sp>
      <p:sp>
        <p:nvSpPr>
          <p:cNvPr id="380" name="Google Shape;380;p35"/>
          <p:cNvSpPr txBox="1">
            <a:spLocks noGrp="1"/>
          </p:cNvSpPr>
          <p:nvPr>
            <p:ph type="subTitle" idx="1"/>
          </p:nvPr>
        </p:nvSpPr>
        <p:spPr>
          <a:xfrm>
            <a:off x="513159" y="2882900"/>
            <a:ext cx="5073825" cy="1460500"/>
          </a:xfrm>
          <a:prstGeom prst="rect">
            <a:avLst/>
          </a:prstGeom>
        </p:spPr>
        <p:txBody>
          <a:bodyPr spcFirstLastPara="1" lIns="91425" tIns="91425" rIns="91425" bIns="91425" anchorCtr="0">
            <a:normAutofit/>
          </a:bodyPr>
          <a:lstStyle/>
          <a:p>
            <a:pPr marL="0" lvl="0" indent="0" rtl="0">
              <a:spcBef>
                <a:spcPts val="0"/>
              </a:spcBef>
              <a:spcAft>
                <a:spcPts val="600"/>
              </a:spcAft>
              <a:buNone/>
            </a:pPr>
            <a:r>
              <a:rPr lang="en-US">
                <a:solidFill>
                  <a:schemeClr val="tx1"/>
                </a:solidFill>
              </a:rPr>
              <a:t>Presented by: Pruthvirajsinh Solanki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79"/>
                                        </p:tgtEl>
                                        <p:attrNameLst>
                                          <p:attrName>style.visibility</p:attrName>
                                        </p:attrNameLst>
                                      </p:cBhvr>
                                      <p:to>
                                        <p:strVal val="visible"/>
                                      </p:to>
                                    </p:set>
                                    <p:animEffect transition="in" filter="fade">
                                      <p:cBhvr>
                                        <p:cTn id="7" dur="700"/>
                                        <p:tgtEl>
                                          <p:spTgt spid="379"/>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80">
                                            <p:txEl>
                                              <p:pRg st="0" end="0"/>
                                            </p:txEl>
                                          </p:spTgt>
                                        </p:tgtEl>
                                        <p:attrNameLst>
                                          <p:attrName>style.visibility</p:attrName>
                                        </p:attrNameLst>
                                      </p:cBhvr>
                                      <p:to>
                                        <p:strVal val="visible"/>
                                      </p:to>
                                    </p:set>
                                    <p:animEffect transition="in" filter="fade">
                                      <p:cBhvr>
                                        <p:cTn id="10" dur="700"/>
                                        <p:tgtEl>
                                          <p:spTgt spid="3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 grpId="0"/>
      <p:bldP spid="380"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88000">
              <a:schemeClr val="bg2">
                <a:shade val="96000"/>
                <a:satMod val="120000"/>
                <a:lumMod val="90000"/>
              </a:schemeClr>
            </a:gs>
          </a:gsLst>
          <a:lin ang="6120000" scaled="1"/>
        </a:gradFill>
        <a:effectLst/>
      </p:bgPr>
    </p:bg>
    <p:spTree>
      <p:nvGrpSpPr>
        <p:cNvPr id="1" name="Shape 397"/>
        <p:cNvGrpSpPr/>
        <p:nvPr/>
      </p:nvGrpSpPr>
      <p:grpSpPr>
        <a:xfrm>
          <a:off x="0" y="0"/>
          <a:ext cx="0" cy="0"/>
          <a:chOff x="0" y="0"/>
          <a:chExt cx="0" cy="0"/>
        </a:xfrm>
      </p:grpSpPr>
      <p:cxnSp>
        <p:nvCxnSpPr>
          <p:cNvPr id="450" name="Straight Connector 449">
            <a:extLst>
              <a:ext uri="{FF2B5EF4-FFF2-40B4-BE49-F238E27FC236}">
                <a16:creationId xmlns:a16="http://schemas.microsoft.com/office/drawing/2014/main" id="{8FD48FB1-66D8-4676-B0AA-C139A1DB78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71009" y="6350"/>
            <a:ext cx="2857500" cy="28575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2" name="Straight Connector 451">
            <a:extLst>
              <a:ext uri="{FF2B5EF4-FFF2-40B4-BE49-F238E27FC236}">
                <a16:creationId xmlns:a16="http://schemas.microsoft.com/office/drawing/2014/main" id="{F033F5AE-6728-4F19-8DED-658E674B3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581127" y="68658"/>
            <a:ext cx="4560491" cy="4560492"/>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4" name="Straight Connector 453">
            <a:extLst>
              <a:ext uri="{FF2B5EF4-FFF2-40B4-BE49-F238E27FC236}">
                <a16:creationId xmlns:a16="http://schemas.microsoft.com/office/drawing/2014/main" id="{82C7D74A-18BA-4709-A808-44E8815C4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426868" y="171450"/>
            <a:ext cx="3714750" cy="371475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6" name="Straight Connector 455">
            <a:extLst>
              <a:ext uri="{FF2B5EF4-FFF2-40B4-BE49-F238E27FC236}">
                <a16:creationId xmlns:a16="http://schemas.microsoft.com/office/drawing/2014/main" id="{B5164A3F-1561-4039-8185-AB0EEB713EA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01877" y="24208"/>
            <a:ext cx="3639742" cy="363974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8" name="Straight Connector 457">
            <a:extLst>
              <a:ext uri="{FF2B5EF4-FFF2-40B4-BE49-F238E27FC236}">
                <a16:creationId xmlns:a16="http://schemas.microsoft.com/office/drawing/2014/main" id="{2A35DB53-42BE-460E-9CA1-1294C9846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884069" y="457200"/>
            <a:ext cx="3257549" cy="3257550"/>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460" name="Rectangle 459">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0"/>
            <a:ext cx="9143999" cy="5143500"/>
          </a:xfrm>
          <a:prstGeom prst="rect">
            <a:avLst/>
          </a:prstGeom>
          <a:gradFill>
            <a:gsLst>
              <a:gs pos="10000">
                <a:schemeClr val="bg1">
                  <a:tint val="97000"/>
                  <a:hueMod val="92000"/>
                  <a:satMod val="169000"/>
                  <a:lumMod val="164000"/>
                </a:schemeClr>
              </a:gs>
              <a:gs pos="100000">
                <a:schemeClr val="bg1">
                  <a:shade val="96000"/>
                  <a:satMod val="120000"/>
                  <a:lumMod val="90000"/>
                </a:schemeClr>
              </a:gs>
            </a:gsLst>
            <a:lin ang="612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8" name="Google Shape;408;p37" descr="A group of cars on a street&#10;&#10;Description automatically generated"/>
          <p:cNvPicPr preferRelativeResize="0">
            <a:picLocks noGrp="1"/>
          </p:cNvPicPr>
          <p:nvPr>
            <p:ph type="pic" idx="13"/>
          </p:nvPr>
        </p:nvPicPr>
        <p:blipFill rotWithShape="1">
          <a:blip r:embed="rId3">
            <a:alphaModFix amt="25000"/>
          </a:blip>
          <a:srcRect b="15414"/>
          <a:stretch/>
        </p:blipFill>
        <p:spPr>
          <a:xfrm>
            <a:off x="20" y="10"/>
            <a:ext cx="9143980" cy="5143490"/>
          </a:xfrm>
          <a:prstGeom prst="rect">
            <a:avLst/>
          </a:prstGeom>
          <a:gradFill>
            <a:gsLst>
              <a:gs pos="0">
                <a:schemeClr val="bg2">
                  <a:tint val="97000"/>
                  <a:hueMod val="92000"/>
                  <a:satMod val="169000"/>
                  <a:lumMod val="164000"/>
                </a:schemeClr>
              </a:gs>
              <a:gs pos="36000">
                <a:schemeClr val="bg2">
                  <a:shade val="96000"/>
                  <a:satMod val="120000"/>
                  <a:lumMod val="90000"/>
                </a:schemeClr>
              </a:gs>
            </a:gsLst>
            <a:lin ang="6120000" scaled="1"/>
          </a:gradFill>
        </p:spPr>
      </p:pic>
      <p:sp>
        <p:nvSpPr>
          <p:cNvPr id="398" name="Google Shape;398;p37"/>
          <p:cNvSpPr txBox="1">
            <a:spLocks noGrp="1"/>
          </p:cNvSpPr>
          <p:nvPr>
            <p:ph type="title"/>
          </p:nvPr>
        </p:nvSpPr>
        <p:spPr>
          <a:xfrm>
            <a:off x="513159" y="514349"/>
            <a:ext cx="6000750" cy="2228851"/>
          </a:xfrm>
          <a:prstGeom prst="rect">
            <a:avLst/>
          </a:prstGeom>
          <a:noFill/>
        </p:spPr>
        <p:txBody>
          <a:bodyPr spcFirstLastPara="1" vert="horz" lIns="91440" tIns="45720" rIns="91440" bIns="45720" rtlCol="0" anchor="b" anchorCtr="0">
            <a:normAutofit/>
          </a:bodyPr>
          <a:lstStyle/>
          <a:p>
            <a:pPr marL="0" lvl="0" indent="0" algn="l" defTabSz="457200">
              <a:spcBef>
                <a:spcPct val="0"/>
              </a:spcBef>
              <a:spcAft>
                <a:spcPts val="0"/>
              </a:spcAft>
            </a:pPr>
            <a:r>
              <a:rPr lang="en-US" sz="4800" dirty="0"/>
              <a:t>Problem Statement</a:t>
            </a:r>
          </a:p>
        </p:txBody>
      </p:sp>
      <p:sp>
        <p:nvSpPr>
          <p:cNvPr id="401" name="Google Shape;401;p37"/>
          <p:cNvSpPr txBox="1">
            <a:spLocks noGrp="1"/>
          </p:cNvSpPr>
          <p:nvPr>
            <p:ph type="subTitle" idx="1"/>
          </p:nvPr>
        </p:nvSpPr>
        <p:spPr>
          <a:xfrm>
            <a:off x="513159" y="2882900"/>
            <a:ext cx="4800600" cy="1460500"/>
          </a:xfrm>
          <a:prstGeom prst="rect">
            <a:avLst/>
          </a:prstGeom>
        </p:spPr>
        <p:txBody>
          <a:bodyPr spcFirstLastPara="1" vert="horz" lIns="91440" tIns="45720" rIns="91440" bIns="45720" rtlCol="0" anchor="t" anchorCtr="0">
            <a:normAutofit/>
          </a:bodyPr>
          <a:lstStyle/>
          <a:p>
            <a:pPr marL="0" lvl="0" indent="0" algn="l" defTabSz="457200">
              <a:lnSpc>
                <a:spcPct val="90000"/>
              </a:lnSpc>
              <a:spcBef>
                <a:spcPct val="20000"/>
              </a:spcBef>
              <a:spcAft>
                <a:spcPts val="600"/>
              </a:spcAft>
              <a:buSzPct val="80000"/>
            </a:pPr>
            <a:r>
              <a:rPr lang="en-US" sz="1300" b="1" dirty="0">
                <a:solidFill>
                  <a:schemeClr val="tx1"/>
                </a:solidFill>
              </a:rPr>
              <a:t>Motor vehicle collisions reported by the New York City Police Department from January 2021 to April 2023. Each record represents an individual collision, including the date, time, and location of the accident (borough, zip code, street name, latitude/longitude), vehicles and victims involved, and contributing factors.</a:t>
            </a:r>
          </a:p>
        </p:txBody>
      </p:sp>
      <p:grpSp>
        <p:nvGrpSpPr>
          <p:cNvPr id="462" name="Group 461">
            <a:extLst>
              <a:ext uri="{FF2B5EF4-FFF2-40B4-BE49-F238E27FC236}">
                <a16:creationId xmlns:a16="http://schemas.microsoft.com/office/drawing/2014/main" id="{EA75029C-64B9-41D0-9540-75846D4B0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81127" y="6858"/>
            <a:ext cx="4560492" cy="4622800"/>
            <a:chOff x="6108170" y="8467"/>
            <a:chExt cx="6080656" cy="6163733"/>
          </a:xfrm>
        </p:grpSpPr>
        <p:cxnSp>
          <p:nvCxnSpPr>
            <p:cNvPr id="463" name="Straight Connector 462">
              <a:extLst>
                <a:ext uri="{FF2B5EF4-FFF2-40B4-BE49-F238E27FC236}">
                  <a16:creationId xmlns:a16="http://schemas.microsoft.com/office/drawing/2014/main" id="{4AF6B07A-A0CD-4593-B501-E1D50968C7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4" name="Straight Connector 463">
              <a:extLst>
                <a:ext uri="{FF2B5EF4-FFF2-40B4-BE49-F238E27FC236}">
                  <a16:creationId xmlns:a16="http://schemas.microsoft.com/office/drawing/2014/main" id="{E1C2E537-D046-43E9-B78A-8D770E4C0F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5" name="Straight Connector 464">
              <a:extLst>
                <a:ext uri="{FF2B5EF4-FFF2-40B4-BE49-F238E27FC236}">
                  <a16:creationId xmlns:a16="http://schemas.microsoft.com/office/drawing/2014/main" id="{CF1ED42C-32AB-4AA5-B9D5-2ADF552B03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6" name="Straight Connector 465">
              <a:extLst>
                <a:ext uri="{FF2B5EF4-FFF2-40B4-BE49-F238E27FC236}">
                  <a16:creationId xmlns:a16="http://schemas.microsoft.com/office/drawing/2014/main" id="{62B69715-83DD-4F53-8564-D95D5D238D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7" name="Straight Connector 466">
              <a:extLst>
                <a:ext uri="{FF2B5EF4-FFF2-40B4-BE49-F238E27FC236}">
                  <a16:creationId xmlns:a16="http://schemas.microsoft.com/office/drawing/2014/main" id="{25BC2EBE-B4C1-42F9-9914-0F430C0600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98"/>
                                        </p:tgtEl>
                                        <p:attrNameLst>
                                          <p:attrName>style.visibility</p:attrName>
                                        </p:attrNameLst>
                                      </p:cBhvr>
                                      <p:to>
                                        <p:strVal val="visible"/>
                                      </p:to>
                                    </p:set>
                                    <p:animEffect transition="in" filter="fade">
                                      <p:cBhvr>
                                        <p:cTn id="7" dur="400"/>
                                        <p:tgtEl>
                                          <p:spTgt spid="398"/>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401">
                                            <p:txEl>
                                              <p:pRg st="0" end="0"/>
                                            </p:txEl>
                                          </p:spTgt>
                                        </p:tgtEl>
                                        <p:attrNameLst>
                                          <p:attrName>style.visibility</p:attrName>
                                        </p:attrNameLst>
                                      </p:cBhvr>
                                      <p:to>
                                        <p:strVal val="visible"/>
                                      </p:to>
                                    </p:set>
                                    <p:animEffect transition="in" filter="fade">
                                      <p:cBhvr>
                                        <p:cTn id="10" dur="400"/>
                                        <p:tgtEl>
                                          <p:spTgt spid="40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8" grpId="0" animBg="1"/>
      <p:bldP spid="401"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2121ACC-D210-279A-AB82-A22976AAF25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86749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50000">
              <a:schemeClr val="bg2">
                <a:shade val="96000"/>
                <a:satMod val="120000"/>
                <a:lumMod val="90000"/>
              </a:schemeClr>
            </a:gs>
          </a:gsLst>
          <a:lin ang="6120000" scaled="1"/>
        </a:gradFill>
        <a:effectLst/>
      </p:bgPr>
    </p:bg>
    <p:spTree>
      <p:nvGrpSpPr>
        <p:cNvPr id="1" name="Shape 439"/>
        <p:cNvGrpSpPr/>
        <p:nvPr/>
      </p:nvGrpSpPr>
      <p:grpSpPr>
        <a:xfrm>
          <a:off x="0" y="0"/>
          <a:ext cx="0" cy="0"/>
          <a:chOff x="0" y="0"/>
          <a:chExt cx="0" cy="0"/>
        </a:xfrm>
      </p:grpSpPr>
      <p:sp>
        <p:nvSpPr>
          <p:cNvPr id="440" name="Google Shape;440;p40"/>
          <p:cNvSpPr txBox="1">
            <a:spLocks noGrp="1"/>
          </p:cNvSpPr>
          <p:nvPr>
            <p:ph type="title"/>
          </p:nvPr>
        </p:nvSpPr>
        <p:spPr>
          <a:xfrm>
            <a:off x="651248"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Insights</a:t>
            </a:r>
            <a:endParaRPr b="1" dirty="0"/>
          </a:p>
        </p:txBody>
      </p:sp>
      <p:pic>
        <p:nvPicPr>
          <p:cNvPr id="17" name="Picture 16">
            <a:extLst>
              <a:ext uri="{FF2B5EF4-FFF2-40B4-BE49-F238E27FC236}">
                <a16:creationId xmlns:a16="http://schemas.microsoft.com/office/drawing/2014/main" id="{C99045DB-CE37-915A-47DE-1CA5BCB78916}"/>
              </a:ext>
            </a:extLst>
          </p:cNvPr>
          <p:cNvPicPr>
            <a:picLocks noChangeAspect="1"/>
          </p:cNvPicPr>
          <p:nvPr/>
        </p:nvPicPr>
        <p:blipFill>
          <a:blip r:embed="rId3"/>
          <a:stretch>
            <a:fillRect/>
          </a:stretch>
        </p:blipFill>
        <p:spPr>
          <a:xfrm>
            <a:off x="4764506" y="404965"/>
            <a:ext cx="4237010" cy="2076740"/>
          </a:xfrm>
          <a:prstGeom prst="rect">
            <a:avLst/>
          </a:prstGeom>
          <a:ln>
            <a:noFill/>
          </a:ln>
          <a:effectLst>
            <a:softEdge rad="112500"/>
          </a:effectLst>
        </p:spPr>
      </p:pic>
      <p:pic>
        <p:nvPicPr>
          <p:cNvPr id="19" name="Picture 18">
            <a:extLst>
              <a:ext uri="{FF2B5EF4-FFF2-40B4-BE49-F238E27FC236}">
                <a16:creationId xmlns:a16="http://schemas.microsoft.com/office/drawing/2014/main" id="{96DE0542-1C04-A004-0324-9ED6DA4684C9}"/>
              </a:ext>
            </a:extLst>
          </p:cNvPr>
          <p:cNvPicPr>
            <a:picLocks noChangeAspect="1"/>
          </p:cNvPicPr>
          <p:nvPr/>
        </p:nvPicPr>
        <p:blipFill>
          <a:blip r:embed="rId4"/>
          <a:stretch>
            <a:fillRect/>
          </a:stretch>
        </p:blipFill>
        <p:spPr>
          <a:xfrm>
            <a:off x="80607" y="2831669"/>
            <a:ext cx="4324954" cy="2257740"/>
          </a:xfrm>
          <a:prstGeom prst="rect">
            <a:avLst/>
          </a:prstGeom>
          <a:ln>
            <a:noFill/>
          </a:ln>
          <a:effectLst>
            <a:softEdge rad="112500"/>
          </a:effectLst>
        </p:spPr>
      </p:pic>
      <p:sp>
        <p:nvSpPr>
          <p:cNvPr id="22" name="TextBox 21">
            <a:extLst>
              <a:ext uri="{FF2B5EF4-FFF2-40B4-BE49-F238E27FC236}">
                <a16:creationId xmlns:a16="http://schemas.microsoft.com/office/drawing/2014/main" id="{91520A92-D96E-CE67-C335-D01EDB1AC920}"/>
              </a:ext>
            </a:extLst>
          </p:cNvPr>
          <p:cNvSpPr txBox="1"/>
          <p:nvPr/>
        </p:nvSpPr>
        <p:spPr>
          <a:xfrm>
            <a:off x="1276687" y="952120"/>
            <a:ext cx="3487819" cy="954107"/>
          </a:xfrm>
          <a:prstGeom prst="rect">
            <a:avLst/>
          </a:prstGeom>
          <a:noFill/>
        </p:spPr>
        <p:txBody>
          <a:bodyPr wrap="square" rtlCol="0">
            <a:spAutoFit/>
          </a:bodyPr>
          <a:lstStyle/>
          <a:p>
            <a:r>
              <a:rPr lang="en-CA" dirty="0">
                <a:solidFill>
                  <a:schemeClr val="tx1"/>
                </a:solidFill>
              </a:rPr>
              <a:t>The line chart shows us that the number of accident during period of 2021&amp;2022 were stable </a:t>
            </a:r>
            <a:r>
              <a:rPr lang="en-CA" b="1" dirty="0">
                <a:solidFill>
                  <a:schemeClr val="tx1"/>
                </a:solidFill>
              </a:rPr>
              <a:t>around 5k </a:t>
            </a:r>
            <a:r>
              <a:rPr lang="en-CA" dirty="0">
                <a:solidFill>
                  <a:schemeClr val="tx1"/>
                </a:solidFill>
              </a:rPr>
              <a:t>which got reduced in 2023 first quarter </a:t>
            </a:r>
          </a:p>
        </p:txBody>
      </p:sp>
      <p:sp>
        <p:nvSpPr>
          <p:cNvPr id="38" name="TextBox 37">
            <a:extLst>
              <a:ext uri="{FF2B5EF4-FFF2-40B4-BE49-F238E27FC236}">
                <a16:creationId xmlns:a16="http://schemas.microsoft.com/office/drawing/2014/main" id="{87BD01BF-1864-A2C8-2B25-8FF643B5FD4E}"/>
              </a:ext>
            </a:extLst>
          </p:cNvPr>
          <p:cNvSpPr txBox="1"/>
          <p:nvPr/>
        </p:nvSpPr>
        <p:spPr>
          <a:xfrm>
            <a:off x="4405561" y="3377692"/>
            <a:ext cx="3487819" cy="954107"/>
          </a:xfrm>
          <a:prstGeom prst="rect">
            <a:avLst/>
          </a:prstGeom>
          <a:noFill/>
        </p:spPr>
        <p:txBody>
          <a:bodyPr wrap="square" rtlCol="0">
            <a:spAutoFit/>
          </a:bodyPr>
          <a:lstStyle/>
          <a:p>
            <a:r>
              <a:rPr lang="en-CA" dirty="0">
                <a:solidFill>
                  <a:schemeClr val="tx1"/>
                </a:solidFill>
              </a:rPr>
              <a:t>The main contributing factor for causing accidents in NYC is the Distraction or Driver Inattention while driving that is </a:t>
            </a:r>
            <a:r>
              <a:rPr lang="en-CA" b="1" dirty="0">
                <a:solidFill>
                  <a:schemeClr val="tx1"/>
                </a:solidFill>
              </a:rPr>
              <a:t>around 29k </a:t>
            </a:r>
            <a:r>
              <a:rPr lang="en-CA" dirty="0">
                <a:solidFill>
                  <a:schemeClr val="tx1"/>
                </a:solidFill>
              </a:rPr>
              <a:t>in numbers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50000">
              <a:schemeClr val="bg2">
                <a:shade val="96000"/>
                <a:satMod val="120000"/>
                <a:lumMod val="90000"/>
              </a:schemeClr>
            </a:gs>
          </a:gsLst>
          <a:lin ang="6120000" scaled="1"/>
        </a:gradFill>
        <a:effectLst/>
      </p:bgPr>
    </p:bg>
    <p:spTree>
      <p:nvGrpSpPr>
        <p:cNvPr id="1" name="Shape 439"/>
        <p:cNvGrpSpPr/>
        <p:nvPr/>
      </p:nvGrpSpPr>
      <p:grpSpPr>
        <a:xfrm>
          <a:off x="0" y="0"/>
          <a:ext cx="0" cy="0"/>
          <a:chOff x="0" y="0"/>
          <a:chExt cx="0" cy="0"/>
        </a:xfrm>
      </p:grpSpPr>
      <p:sp>
        <p:nvSpPr>
          <p:cNvPr id="440" name="Google Shape;440;p40"/>
          <p:cNvSpPr txBox="1">
            <a:spLocks noGrp="1"/>
          </p:cNvSpPr>
          <p:nvPr>
            <p:ph type="title"/>
          </p:nvPr>
        </p:nvSpPr>
        <p:spPr>
          <a:xfrm>
            <a:off x="651248"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Insights</a:t>
            </a:r>
            <a:endParaRPr b="1" dirty="0"/>
          </a:p>
        </p:txBody>
      </p:sp>
      <p:pic>
        <p:nvPicPr>
          <p:cNvPr id="10" name="Picture 9">
            <a:extLst>
              <a:ext uri="{FF2B5EF4-FFF2-40B4-BE49-F238E27FC236}">
                <a16:creationId xmlns:a16="http://schemas.microsoft.com/office/drawing/2014/main" id="{8FE9D59D-B57F-AD67-E7E6-CAC3024AEC74}"/>
              </a:ext>
            </a:extLst>
          </p:cNvPr>
          <p:cNvPicPr>
            <a:picLocks noChangeAspect="1"/>
          </p:cNvPicPr>
          <p:nvPr/>
        </p:nvPicPr>
        <p:blipFill>
          <a:blip r:embed="rId4"/>
          <a:stretch>
            <a:fillRect/>
          </a:stretch>
        </p:blipFill>
        <p:spPr>
          <a:xfrm>
            <a:off x="134140" y="2763935"/>
            <a:ext cx="3496163" cy="2229161"/>
          </a:xfrm>
          <a:prstGeom prst="rect">
            <a:avLst/>
          </a:prstGeom>
          <a:ln>
            <a:noFill/>
          </a:ln>
          <a:effectLst>
            <a:softEdge rad="112500"/>
          </a:effectLst>
        </p:spPr>
      </p:pic>
      <p:pic>
        <p:nvPicPr>
          <p:cNvPr id="12" name="Picture 11">
            <a:extLst>
              <a:ext uri="{FF2B5EF4-FFF2-40B4-BE49-F238E27FC236}">
                <a16:creationId xmlns:a16="http://schemas.microsoft.com/office/drawing/2014/main" id="{E8503953-5482-0EFA-1E24-9BC46E627CB3}"/>
              </a:ext>
            </a:extLst>
          </p:cNvPr>
          <p:cNvPicPr>
            <a:picLocks noChangeAspect="1"/>
          </p:cNvPicPr>
          <p:nvPr/>
        </p:nvPicPr>
        <p:blipFill>
          <a:blip r:embed="rId5"/>
          <a:stretch>
            <a:fillRect/>
          </a:stretch>
        </p:blipFill>
        <p:spPr>
          <a:xfrm>
            <a:off x="6151398" y="213133"/>
            <a:ext cx="2905530" cy="2257740"/>
          </a:xfrm>
          <a:prstGeom prst="rect">
            <a:avLst/>
          </a:prstGeom>
          <a:ln>
            <a:noFill/>
          </a:ln>
          <a:effectLst>
            <a:softEdge rad="112500"/>
          </a:effectLst>
        </p:spPr>
      </p:pic>
      <p:sp>
        <p:nvSpPr>
          <p:cNvPr id="13" name="TextBox 12">
            <a:extLst>
              <a:ext uri="{FF2B5EF4-FFF2-40B4-BE49-F238E27FC236}">
                <a16:creationId xmlns:a16="http://schemas.microsoft.com/office/drawing/2014/main" id="{4EC45AD4-DD8A-C4E3-3219-1ABED8F6D7F6}"/>
              </a:ext>
            </a:extLst>
          </p:cNvPr>
          <p:cNvSpPr txBox="1"/>
          <p:nvPr/>
        </p:nvSpPr>
        <p:spPr>
          <a:xfrm>
            <a:off x="2663579" y="929653"/>
            <a:ext cx="3487819" cy="738664"/>
          </a:xfrm>
          <a:prstGeom prst="rect">
            <a:avLst/>
          </a:prstGeom>
          <a:noFill/>
        </p:spPr>
        <p:txBody>
          <a:bodyPr wrap="square" rtlCol="0">
            <a:spAutoFit/>
          </a:bodyPr>
          <a:lstStyle/>
          <a:p>
            <a:r>
              <a:rPr lang="en-CA" dirty="0">
                <a:solidFill>
                  <a:schemeClr val="tx1"/>
                </a:solidFill>
              </a:rPr>
              <a:t>Brooklyn and Queens are the Borough’s with most number of accidents reported with around </a:t>
            </a:r>
            <a:r>
              <a:rPr lang="en-CA" b="1" dirty="0">
                <a:solidFill>
                  <a:schemeClr val="tx1"/>
                </a:solidFill>
              </a:rPr>
              <a:t>38k</a:t>
            </a:r>
            <a:r>
              <a:rPr lang="en-CA" dirty="0">
                <a:solidFill>
                  <a:schemeClr val="tx1"/>
                </a:solidFill>
              </a:rPr>
              <a:t>.</a:t>
            </a:r>
          </a:p>
        </p:txBody>
      </p:sp>
      <p:sp>
        <p:nvSpPr>
          <p:cNvPr id="14" name="TextBox 13">
            <a:extLst>
              <a:ext uri="{FF2B5EF4-FFF2-40B4-BE49-F238E27FC236}">
                <a16:creationId xmlns:a16="http://schemas.microsoft.com/office/drawing/2014/main" id="{1877577D-773E-CC18-E861-976E4DD659BD}"/>
              </a:ext>
            </a:extLst>
          </p:cNvPr>
          <p:cNvSpPr txBox="1"/>
          <p:nvPr/>
        </p:nvSpPr>
        <p:spPr>
          <a:xfrm>
            <a:off x="3690082" y="3293739"/>
            <a:ext cx="3487819" cy="1169551"/>
          </a:xfrm>
          <a:prstGeom prst="rect">
            <a:avLst/>
          </a:prstGeom>
          <a:noFill/>
        </p:spPr>
        <p:txBody>
          <a:bodyPr wrap="square" rtlCol="0">
            <a:spAutoFit/>
          </a:bodyPr>
          <a:lstStyle/>
          <a:p>
            <a:r>
              <a:rPr lang="en-CA" dirty="0" err="1">
                <a:solidFill>
                  <a:schemeClr val="tx1"/>
                </a:solidFill>
              </a:rPr>
              <a:t>Considerind</a:t>
            </a:r>
            <a:r>
              <a:rPr lang="en-CA" dirty="0">
                <a:solidFill>
                  <a:schemeClr val="tx1"/>
                </a:solidFill>
              </a:rPr>
              <a:t> Brooklyn as the main location with highest number of accident, It has Belt Parkway Street as the highest contributor in terms of accident with 2.5k accidents combined.</a:t>
            </a:r>
          </a:p>
        </p:txBody>
      </p:sp>
    </p:spTree>
    <p:extLst>
      <p:ext uri="{BB962C8B-B14F-4D97-AF65-F5344CB8AC3E}">
        <p14:creationId xmlns:p14="http://schemas.microsoft.com/office/powerpoint/2010/main" val="311120907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50000">
              <a:schemeClr val="bg2">
                <a:shade val="96000"/>
                <a:satMod val="120000"/>
                <a:lumMod val="90000"/>
              </a:schemeClr>
            </a:gs>
          </a:gsLst>
          <a:lin ang="6120000" scaled="1"/>
        </a:gradFill>
        <a:effectLst/>
      </p:bgPr>
    </p:bg>
    <p:spTree>
      <p:nvGrpSpPr>
        <p:cNvPr id="1" name="Shape 439"/>
        <p:cNvGrpSpPr/>
        <p:nvPr/>
      </p:nvGrpSpPr>
      <p:grpSpPr>
        <a:xfrm>
          <a:off x="0" y="0"/>
          <a:ext cx="0" cy="0"/>
          <a:chOff x="0" y="0"/>
          <a:chExt cx="0" cy="0"/>
        </a:xfrm>
      </p:grpSpPr>
      <p:sp>
        <p:nvSpPr>
          <p:cNvPr id="440" name="Google Shape;440;p40"/>
          <p:cNvSpPr txBox="1">
            <a:spLocks noGrp="1"/>
          </p:cNvSpPr>
          <p:nvPr>
            <p:ph type="title"/>
          </p:nvPr>
        </p:nvSpPr>
        <p:spPr>
          <a:xfrm>
            <a:off x="651248"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Insights</a:t>
            </a:r>
            <a:endParaRPr b="1" dirty="0"/>
          </a:p>
        </p:txBody>
      </p:sp>
      <p:pic>
        <p:nvPicPr>
          <p:cNvPr id="3" name="Picture 2">
            <a:extLst>
              <a:ext uri="{FF2B5EF4-FFF2-40B4-BE49-F238E27FC236}">
                <a16:creationId xmlns:a16="http://schemas.microsoft.com/office/drawing/2014/main" id="{A2FE36F5-6F67-BA30-0896-BE8805BE0A3F}"/>
              </a:ext>
            </a:extLst>
          </p:cNvPr>
          <p:cNvPicPr>
            <a:picLocks noChangeAspect="1"/>
          </p:cNvPicPr>
          <p:nvPr/>
        </p:nvPicPr>
        <p:blipFill>
          <a:blip r:embed="rId4"/>
          <a:stretch>
            <a:fillRect/>
          </a:stretch>
        </p:blipFill>
        <p:spPr>
          <a:xfrm>
            <a:off x="72189" y="2571750"/>
            <a:ext cx="8999621" cy="23040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Box 7">
            <a:extLst>
              <a:ext uri="{FF2B5EF4-FFF2-40B4-BE49-F238E27FC236}">
                <a16:creationId xmlns:a16="http://schemas.microsoft.com/office/drawing/2014/main" id="{97975581-E6B1-581E-9B4F-263C13E3EF37}"/>
              </a:ext>
            </a:extLst>
          </p:cNvPr>
          <p:cNvSpPr txBox="1"/>
          <p:nvPr/>
        </p:nvSpPr>
        <p:spPr>
          <a:xfrm>
            <a:off x="130629" y="858790"/>
            <a:ext cx="8882742" cy="1631216"/>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The highest number of accidents occur on </a:t>
            </a:r>
            <a:r>
              <a:rPr kumimoji="0" lang="en-US" altLang="en-US" sz="2000" b="1" i="0" u="none" strike="noStrike" cap="none" normalizeH="0" baseline="0" dirty="0">
                <a:ln>
                  <a:noFill/>
                </a:ln>
                <a:solidFill>
                  <a:schemeClr val="tx1"/>
                </a:solidFill>
                <a:effectLst/>
                <a:latin typeface="Arial" panose="020B0604020202020204" pitchFamily="34" charset="0"/>
              </a:rPr>
              <a:t>Fridays, followed by Thursdays and Wednesdays. </a:t>
            </a: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Peak accident hours are typically </a:t>
            </a:r>
            <a:r>
              <a:rPr kumimoji="0" lang="en-US" altLang="en-US" sz="1800" b="0" i="0" u="none" strike="noStrike" cap="none" normalizeH="0" baseline="0" dirty="0">
                <a:ln>
                  <a:noFill/>
                </a:ln>
                <a:solidFill>
                  <a:schemeClr val="tx1"/>
                </a:solidFill>
                <a:effectLst/>
                <a:latin typeface="Arial" panose="020B0604020202020204" pitchFamily="34" charset="0"/>
              </a:rPr>
              <a:t>between</a:t>
            </a:r>
            <a:r>
              <a:rPr kumimoji="0" lang="en-US" altLang="en-US" sz="2000" b="0" i="0" u="none" strike="noStrike" cap="none" normalizeH="0" baseline="0" dirty="0">
                <a:ln>
                  <a:noFill/>
                </a:ln>
                <a:solidFill>
                  <a:schemeClr val="tx1"/>
                </a:solidFill>
                <a:effectLst/>
                <a:latin typeface="Arial" panose="020B0604020202020204" pitchFamily="34" charset="0"/>
              </a:rPr>
              <a:t> </a:t>
            </a:r>
            <a:r>
              <a:rPr kumimoji="0" lang="en-US" altLang="en-US" sz="2000" b="1" i="0" u="none" strike="noStrike" cap="none" normalizeH="0" baseline="0" dirty="0">
                <a:ln>
                  <a:noFill/>
                </a:ln>
                <a:solidFill>
                  <a:schemeClr val="tx1"/>
                </a:solidFill>
                <a:effectLst/>
                <a:latin typeface="Arial" panose="020B0604020202020204" pitchFamily="34" charset="0"/>
              </a:rPr>
              <a:t>3 PM and 6 PM. </a:t>
            </a: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There were </a:t>
            </a:r>
            <a:r>
              <a:rPr kumimoji="0" lang="en-US" altLang="en-US" sz="2000" b="1" i="0" u="none" strike="noStrike" cap="none" normalizeH="0" baseline="0" dirty="0">
                <a:ln>
                  <a:noFill/>
                </a:ln>
                <a:solidFill>
                  <a:schemeClr val="tx1"/>
                </a:solidFill>
                <a:effectLst/>
                <a:latin typeface="Arial" panose="020B0604020202020204" pitchFamily="34" charset="0"/>
              </a:rPr>
              <a:t>116,861</a:t>
            </a:r>
            <a:r>
              <a:rPr kumimoji="0" lang="en-US" altLang="en-US" sz="2000" b="0" i="0" u="none" strike="noStrike" cap="none" normalizeH="0" baseline="0" dirty="0">
                <a:ln>
                  <a:noFill/>
                </a:ln>
                <a:solidFill>
                  <a:schemeClr val="tx1"/>
                </a:solidFill>
                <a:effectLst/>
                <a:latin typeface="Arial" panose="020B0604020202020204" pitchFamily="34" charset="0"/>
              </a:rPr>
              <a:t> total accidents recorded.</a:t>
            </a:r>
          </a:p>
          <a:p>
            <a:pPr algn="ctr"/>
            <a:endParaRPr lang="en-CA" sz="2000" dirty="0"/>
          </a:p>
        </p:txBody>
      </p:sp>
    </p:spTree>
    <p:extLst>
      <p:ext uri="{BB962C8B-B14F-4D97-AF65-F5344CB8AC3E}">
        <p14:creationId xmlns:p14="http://schemas.microsoft.com/office/powerpoint/2010/main" val="43184892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92000"/>
                <a:satMod val="169000"/>
                <a:lumMod val="164000"/>
              </a:schemeClr>
            </a:gs>
            <a:gs pos="50000">
              <a:schemeClr val="bg2">
                <a:shade val="96000"/>
                <a:satMod val="120000"/>
                <a:lumMod val="90000"/>
              </a:schemeClr>
            </a:gs>
          </a:gsLst>
          <a:lin ang="6120000" scaled="1"/>
        </a:gradFill>
        <a:effectLst/>
      </p:bgPr>
    </p:bg>
    <p:spTree>
      <p:nvGrpSpPr>
        <p:cNvPr id="1" name="Shape 439"/>
        <p:cNvGrpSpPr/>
        <p:nvPr/>
      </p:nvGrpSpPr>
      <p:grpSpPr>
        <a:xfrm>
          <a:off x="0" y="0"/>
          <a:ext cx="0" cy="0"/>
          <a:chOff x="0" y="0"/>
          <a:chExt cx="0" cy="0"/>
        </a:xfrm>
      </p:grpSpPr>
      <p:sp>
        <p:nvSpPr>
          <p:cNvPr id="440" name="Google Shape;440;p40"/>
          <p:cNvSpPr txBox="1">
            <a:spLocks noGrp="1"/>
          </p:cNvSpPr>
          <p:nvPr>
            <p:ph type="title"/>
          </p:nvPr>
        </p:nvSpPr>
        <p:spPr>
          <a:xfrm>
            <a:off x="651248"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b="1" dirty="0"/>
              <a:t>Insights</a:t>
            </a:r>
          </a:p>
        </p:txBody>
      </p:sp>
      <p:sp>
        <p:nvSpPr>
          <p:cNvPr id="8" name="TextBox 7">
            <a:extLst>
              <a:ext uri="{FF2B5EF4-FFF2-40B4-BE49-F238E27FC236}">
                <a16:creationId xmlns:a16="http://schemas.microsoft.com/office/drawing/2014/main" id="{97975581-E6B1-581E-9B4F-263C13E3EF37}"/>
              </a:ext>
            </a:extLst>
          </p:cNvPr>
          <p:cNvSpPr txBox="1"/>
          <p:nvPr/>
        </p:nvSpPr>
        <p:spPr>
          <a:xfrm>
            <a:off x="237308" y="473780"/>
            <a:ext cx="8882742" cy="2246769"/>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Pedestrians account for </a:t>
            </a:r>
            <a:r>
              <a:rPr kumimoji="0" lang="en-US" altLang="en-US" sz="2000" b="1" i="0" u="none" strike="noStrike" cap="none" normalizeH="0" baseline="0" dirty="0">
                <a:ln>
                  <a:noFill/>
                </a:ln>
                <a:solidFill>
                  <a:schemeClr val="tx1"/>
                </a:solidFill>
                <a:effectLst/>
                <a:latin typeface="Arial" panose="020B0604020202020204" pitchFamily="34" charset="0"/>
              </a:rPr>
              <a:t>48%</a:t>
            </a:r>
            <a:r>
              <a:rPr kumimoji="0" lang="en-US" altLang="en-US" sz="2000" b="0" i="0" u="none" strike="noStrike" cap="none" normalizeH="0" baseline="0" dirty="0">
                <a:ln>
                  <a:noFill/>
                </a:ln>
                <a:solidFill>
                  <a:schemeClr val="tx1"/>
                </a:solidFill>
                <a:effectLst/>
                <a:latin typeface="Arial" panose="020B0604020202020204" pitchFamily="34" charset="0"/>
              </a:rPr>
              <a:t> of deaths, despite being involved in fewer accidents overall. </a:t>
            </a: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Cyclists represent </a:t>
            </a:r>
            <a:r>
              <a:rPr kumimoji="0" lang="en-US" altLang="en-US" sz="2000" b="1" i="0" u="none" strike="noStrike" cap="none" normalizeH="0" baseline="0" dirty="0">
                <a:ln>
                  <a:noFill/>
                </a:ln>
                <a:solidFill>
                  <a:schemeClr val="tx1"/>
                </a:solidFill>
                <a:effectLst/>
                <a:latin typeface="Arial" panose="020B0604020202020204" pitchFamily="34" charset="0"/>
              </a:rPr>
              <a:t>8% </a:t>
            </a:r>
            <a:r>
              <a:rPr kumimoji="0" lang="en-US" altLang="en-US" sz="2000" b="0" i="0" u="none" strike="noStrike" cap="none" normalizeH="0" baseline="0" dirty="0">
                <a:ln>
                  <a:noFill/>
                </a:ln>
                <a:solidFill>
                  <a:schemeClr val="tx1"/>
                </a:solidFill>
                <a:effectLst/>
                <a:latin typeface="Arial" panose="020B0604020202020204" pitchFamily="34" charset="0"/>
              </a:rPr>
              <a:t>of fatalities, which is disproportionately high given their lower involvement rate. </a:t>
            </a:r>
          </a:p>
          <a:p>
            <a:pPr marL="0" marR="0" lvl="0" indent="0" algn="ctr"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tx1"/>
                </a:solidFill>
                <a:effectLst/>
                <a:latin typeface="Arial" panose="020B0604020202020204" pitchFamily="34" charset="0"/>
              </a:rPr>
              <a:t>Motorists, despite being the most numerous group in accidents, account for </a:t>
            </a:r>
            <a:r>
              <a:rPr kumimoji="0" lang="en-US" altLang="en-US" sz="2000" b="1" i="0" u="none" strike="noStrike" cap="none" normalizeH="0" baseline="0" dirty="0">
                <a:ln>
                  <a:noFill/>
                </a:ln>
                <a:solidFill>
                  <a:schemeClr val="tx1"/>
                </a:solidFill>
                <a:effectLst/>
                <a:latin typeface="Arial" panose="020B0604020202020204" pitchFamily="34" charset="0"/>
              </a:rPr>
              <a:t>45%</a:t>
            </a:r>
            <a:r>
              <a:rPr kumimoji="0" lang="en-US" altLang="en-US" sz="2000" b="0" i="0" u="none" strike="noStrike" cap="none" normalizeH="0" baseline="0" dirty="0">
                <a:ln>
                  <a:noFill/>
                </a:ln>
                <a:solidFill>
                  <a:schemeClr val="tx1"/>
                </a:solidFill>
                <a:effectLst/>
                <a:latin typeface="Arial" panose="020B0604020202020204" pitchFamily="34" charset="0"/>
              </a:rPr>
              <a:t> of fatalities. </a:t>
            </a:r>
          </a:p>
        </p:txBody>
      </p:sp>
      <p:pic>
        <p:nvPicPr>
          <p:cNvPr id="4" name="Picture 3">
            <a:extLst>
              <a:ext uri="{FF2B5EF4-FFF2-40B4-BE49-F238E27FC236}">
                <a16:creationId xmlns:a16="http://schemas.microsoft.com/office/drawing/2014/main" id="{E4636420-1920-EBC7-FB7C-E5F8043DE98A}"/>
              </a:ext>
            </a:extLst>
          </p:cNvPr>
          <p:cNvPicPr>
            <a:picLocks noChangeAspect="1"/>
          </p:cNvPicPr>
          <p:nvPr/>
        </p:nvPicPr>
        <p:blipFill>
          <a:blip r:embed="rId4"/>
          <a:stretch>
            <a:fillRect/>
          </a:stretch>
        </p:blipFill>
        <p:spPr>
          <a:xfrm>
            <a:off x="753832" y="3022174"/>
            <a:ext cx="7849695" cy="15527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6950953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439"/>
        <p:cNvGrpSpPr/>
        <p:nvPr/>
      </p:nvGrpSpPr>
      <p:grpSpPr>
        <a:xfrm>
          <a:off x="0" y="0"/>
          <a:ext cx="0" cy="0"/>
          <a:chOff x="0" y="0"/>
          <a:chExt cx="0" cy="0"/>
        </a:xfrm>
      </p:grpSpPr>
      <p:grpSp>
        <p:nvGrpSpPr>
          <p:cNvPr id="446" name="Group 445">
            <a:extLst>
              <a:ext uri="{FF2B5EF4-FFF2-40B4-BE49-F238E27FC236}">
                <a16:creationId xmlns:a16="http://schemas.microsoft.com/office/drawing/2014/main" id="{8F1EF17D-1B70-428C-8A8A-A2C5B390E1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447" name="Straight Connector 446">
              <a:extLst>
                <a:ext uri="{FF2B5EF4-FFF2-40B4-BE49-F238E27FC236}">
                  <a16:creationId xmlns:a16="http://schemas.microsoft.com/office/drawing/2014/main" id="{12FAEDF3-CEC8-4BF6-8EA7-4079C4718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48" name="Straight Connector 447">
              <a:extLst>
                <a:ext uri="{FF2B5EF4-FFF2-40B4-BE49-F238E27FC236}">
                  <a16:creationId xmlns:a16="http://schemas.microsoft.com/office/drawing/2014/main" id="{398DB8F4-CD77-4FCC-8544-ADE8B478C1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49" name="Straight Connector 448">
              <a:extLst>
                <a:ext uri="{FF2B5EF4-FFF2-40B4-BE49-F238E27FC236}">
                  <a16:creationId xmlns:a16="http://schemas.microsoft.com/office/drawing/2014/main" id="{22202DFE-039D-48E4-8536-FA30F24894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0" name="Straight Connector 449">
              <a:extLst>
                <a:ext uri="{FF2B5EF4-FFF2-40B4-BE49-F238E27FC236}">
                  <a16:creationId xmlns:a16="http://schemas.microsoft.com/office/drawing/2014/main" id="{81F05E26-510E-4164-83C7-28E4FE9D7E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1" name="Straight Connector 450">
              <a:extLst>
                <a:ext uri="{FF2B5EF4-FFF2-40B4-BE49-F238E27FC236}">
                  <a16:creationId xmlns:a16="http://schemas.microsoft.com/office/drawing/2014/main" id="{E632161A-50D4-4D96-887A-98FC92093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453" name="Rectangle 452">
            <a:extLst>
              <a:ext uri="{FF2B5EF4-FFF2-40B4-BE49-F238E27FC236}">
                <a16:creationId xmlns:a16="http://schemas.microsoft.com/office/drawing/2014/main" id="{929448D9-8F1D-4CFE-93BA-E0272F0DB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Google Shape;440;p40"/>
          <p:cNvSpPr txBox="1">
            <a:spLocks noGrp="1"/>
          </p:cNvSpPr>
          <p:nvPr>
            <p:ph type="title"/>
          </p:nvPr>
        </p:nvSpPr>
        <p:spPr>
          <a:xfrm>
            <a:off x="1455060" y="-250849"/>
            <a:ext cx="5657850" cy="1130300"/>
          </a:xfrm>
          <a:prstGeom prst="rect">
            <a:avLst/>
          </a:prstGeom>
        </p:spPr>
        <p:txBody>
          <a:bodyPr spcFirstLastPara="1" vert="horz" lIns="91440" tIns="45720" rIns="91440" bIns="45720" rtlCol="0" anchor="ctr" anchorCtr="0">
            <a:normAutofit/>
          </a:bodyPr>
          <a:lstStyle/>
          <a:p>
            <a:pPr marL="0" lvl="0" indent="0" algn="l" defTabSz="457200">
              <a:spcBef>
                <a:spcPct val="0"/>
              </a:spcBef>
              <a:spcAft>
                <a:spcPts val="0"/>
              </a:spcAft>
            </a:pPr>
            <a:r>
              <a:rPr lang="en-US" sz="3600" b="1" dirty="0"/>
              <a:t>Recommendations</a:t>
            </a:r>
          </a:p>
        </p:txBody>
      </p:sp>
      <p:pic>
        <p:nvPicPr>
          <p:cNvPr id="442" name="Picture 441" descr="Busy zebra crossing in city">
            <a:extLst>
              <a:ext uri="{FF2B5EF4-FFF2-40B4-BE49-F238E27FC236}">
                <a16:creationId xmlns:a16="http://schemas.microsoft.com/office/drawing/2014/main" id="{DE5F8508-7CAF-4D44-B83C-82F9F6BDBB7E}"/>
              </a:ext>
            </a:extLst>
          </p:cNvPr>
          <p:cNvPicPr>
            <a:picLocks noChangeAspect="1"/>
          </p:cNvPicPr>
          <p:nvPr/>
        </p:nvPicPr>
        <p:blipFill>
          <a:blip r:embed="rId4"/>
          <a:srcRect l="17234" r="45896"/>
          <a:stretch/>
        </p:blipFill>
        <p:spPr>
          <a:xfrm>
            <a:off x="6615452" y="10"/>
            <a:ext cx="2528548" cy="5143490"/>
          </a:xfrm>
          <a:prstGeom prst="rect">
            <a:avLst/>
          </a:prstGeom>
          <a:effectLst>
            <a:innerShdw blurRad="57150" dist="38100" dir="14460000">
              <a:prstClr val="black">
                <a:alpha val="70000"/>
              </a:prstClr>
            </a:innerShdw>
          </a:effectLst>
        </p:spPr>
      </p:pic>
      <p:grpSp>
        <p:nvGrpSpPr>
          <p:cNvPr id="455" name="Group 454">
            <a:extLst>
              <a:ext uri="{FF2B5EF4-FFF2-40B4-BE49-F238E27FC236}">
                <a16:creationId xmlns:a16="http://schemas.microsoft.com/office/drawing/2014/main" id="{94749DEA-AC6C-4834-A330-03A1796B89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456" name="Straight Connector 455">
              <a:extLst>
                <a:ext uri="{FF2B5EF4-FFF2-40B4-BE49-F238E27FC236}">
                  <a16:creationId xmlns:a16="http://schemas.microsoft.com/office/drawing/2014/main" id="{20CBC5D1-BAF0-454E-9D7C-68370AA954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7" name="Straight Connector 456">
              <a:extLst>
                <a:ext uri="{FF2B5EF4-FFF2-40B4-BE49-F238E27FC236}">
                  <a16:creationId xmlns:a16="http://schemas.microsoft.com/office/drawing/2014/main" id="{8ABB9F45-32F7-4915-A94F-F1E34B32DED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8" name="Straight Connector 457">
              <a:extLst>
                <a:ext uri="{FF2B5EF4-FFF2-40B4-BE49-F238E27FC236}">
                  <a16:creationId xmlns:a16="http://schemas.microsoft.com/office/drawing/2014/main" id="{94EA6F09-00FD-4C50-A2DF-D0B1CC4C9A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9" name="Straight Connector 458">
              <a:extLst>
                <a:ext uri="{FF2B5EF4-FFF2-40B4-BE49-F238E27FC236}">
                  <a16:creationId xmlns:a16="http://schemas.microsoft.com/office/drawing/2014/main" id="{4B8B975B-2618-4734-A401-FAB7451901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0" name="Straight Connector 459">
              <a:extLst>
                <a:ext uri="{FF2B5EF4-FFF2-40B4-BE49-F238E27FC236}">
                  <a16:creationId xmlns:a16="http://schemas.microsoft.com/office/drawing/2014/main" id="{4EF4B123-0577-4F10-986B-6BD86396AB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aphicFrame>
        <p:nvGraphicFramePr>
          <p:cNvPr id="462" name="TextBox 7">
            <a:extLst>
              <a:ext uri="{FF2B5EF4-FFF2-40B4-BE49-F238E27FC236}">
                <a16:creationId xmlns:a16="http://schemas.microsoft.com/office/drawing/2014/main" id="{7776FA4D-BECE-9A0B-E996-0077CF95E02D}"/>
              </a:ext>
            </a:extLst>
          </p:cNvPr>
          <p:cNvGraphicFramePr/>
          <p:nvPr>
            <p:extLst>
              <p:ext uri="{D42A27DB-BD31-4B8C-83A1-F6EECF244321}">
                <p14:modId xmlns:p14="http://schemas.microsoft.com/office/powerpoint/2010/main" val="1538671701"/>
              </p:ext>
            </p:extLst>
          </p:nvPr>
        </p:nvGraphicFramePr>
        <p:xfrm>
          <a:off x="-31430" y="632517"/>
          <a:ext cx="6646882" cy="41526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299689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 name="Rectangle 1">
            <a:extLst>
              <a:ext uri="{FF2B5EF4-FFF2-40B4-BE49-F238E27FC236}">
                <a16:creationId xmlns:a16="http://schemas.microsoft.com/office/drawing/2014/main" id="{EADA4C99-F62E-DF6C-60BF-AEDB6A91DBCC}"/>
              </a:ext>
            </a:extLst>
          </p:cNvPr>
          <p:cNvSpPr/>
          <p:nvPr/>
        </p:nvSpPr>
        <p:spPr>
          <a:xfrm>
            <a:off x="2681100" y="2110085"/>
            <a:ext cx="3781805" cy="923330"/>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Thank You</a:t>
            </a:r>
          </a:p>
        </p:txBody>
      </p:sp>
    </p:spTree>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themeOverride>
</file>

<file path=ppt/theme/themeOverride2.xml><?xml version="1.0" encoding="utf-8"?>
<a:themeOverride xmlns:a="http://schemas.openxmlformats.org/drawingml/2006/main">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themeOverride>
</file>

<file path=ppt/theme/themeOverride3.xml><?xml version="1.0" encoding="utf-8"?>
<a:themeOverride xmlns:a="http://schemas.openxmlformats.org/drawingml/2006/main">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themeOverride>
</file>

<file path=ppt/theme/themeOverride4.xml><?xml version="1.0" encoding="utf-8"?>
<a:themeOverride xmlns:a="http://schemas.openxmlformats.org/drawingml/2006/main">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themeOverride>
</file>

<file path=docProps/app.xml><?xml version="1.0" encoding="utf-8"?>
<Properties xmlns="http://schemas.openxmlformats.org/officeDocument/2006/extended-properties" xmlns:vt="http://schemas.openxmlformats.org/officeDocument/2006/docPropsVTypes">
  <Template>Facet</Template>
  <TotalTime>219</TotalTime>
  <Words>344</Words>
  <Application>Microsoft Office PowerPoint</Application>
  <PresentationFormat>On-screen Show (16:9)</PresentationFormat>
  <Paragraphs>25</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Wingdings 3</vt:lpstr>
      <vt:lpstr>Century Gothic</vt:lpstr>
      <vt:lpstr>Bai Jamjuree</vt:lpstr>
      <vt:lpstr>Bebas Neue</vt:lpstr>
      <vt:lpstr>Chakra Petch</vt:lpstr>
      <vt:lpstr>Slice</vt:lpstr>
      <vt:lpstr>New York City Traffic Collisions</vt:lpstr>
      <vt:lpstr>Problem Statement</vt:lpstr>
      <vt:lpstr>PowerPoint Presentation</vt:lpstr>
      <vt:lpstr>Insights</vt:lpstr>
      <vt:lpstr>Insights</vt:lpstr>
      <vt:lpstr>Insights</vt:lpstr>
      <vt:lpstr>Insights</vt:lpstr>
      <vt:lpstr>Recommendations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Pruthvirajsinh Solanki</dc:creator>
  <cp:lastModifiedBy>Pruthvirajsinh Solanki</cp:lastModifiedBy>
  <cp:revision>4</cp:revision>
  <dcterms:modified xsi:type="dcterms:W3CDTF">2024-08-09T19:31:50Z</dcterms:modified>
</cp:coreProperties>
</file>